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4"/>
  </p:sldMasterIdLst>
  <p:notesMasterIdLst>
    <p:notesMasterId r:id="rId54"/>
  </p:notesMasterIdLst>
  <p:handoutMasterIdLst>
    <p:handoutMasterId r:id="rId55"/>
  </p:handoutMasterIdLst>
  <p:sldIdLst>
    <p:sldId id="2054" r:id="rId5"/>
    <p:sldId id="2053" r:id="rId6"/>
    <p:sldId id="2012" r:id="rId7"/>
    <p:sldId id="2014" r:id="rId8"/>
    <p:sldId id="2016" r:id="rId9"/>
    <p:sldId id="825" r:id="rId10"/>
    <p:sldId id="2017" r:id="rId11"/>
    <p:sldId id="702" r:id="rId12"/>
    <p:sldId id="2026" r:id="rId13"/>
    <p:sldId id="2028" r:id="rId14"/>
    <p:sldId id="876" r:id="rId15"/>
    <p:sldId id="852" r:id="rId16"/>
    <p:sldId id="883" r:id="rId17"/>
    <p:sldId id="671" r:id="rId18"/>
    <p:sldId id="602" r:id="rId19"/>
    <p:sldId id="665" r:id="rId20"/>
    <p:sldId id="672" r:id="rId21"/>
    <p:sldId id="673" r:id="rId22"/>
    <p:sldId id="885" r:id="rId23"/>
    <p:sldId id="676" r:id="rId24"/>
    <p:sldId id="1949" r:id="rId25"/>
    <p:sldId id="2030" r:id="rId26"/>
    <p:sldId id="2031" r:id="rId27"/>
    <p:sldId id="1966" r:id="rId28"/>
    <p:sldId id="1972" r:id="rId29"/>
    <p:sldId id="1971" r:id="rId30"/>
    <p:sldId id="2051" r:id="rId31"/>
    <p:sldId id="1979" r:id="rId32"/>
    <p:sldId id="1964" r:id="rId33"/>
    <p:sldId id="1984" r:id="rId34"/>
    <p:sldId id="1985" r:id="rId35"/>
    <p:sldId id="2007" r:id="rId36"/>
    <p:sldId id="1986" r:id="rId37"/>
    <p:sldId id="2009" r:id="rId38"/>
    <p:sldId id="2050" r:id="rId39"/>
    <p:sldId id="1952" r:id="rId40"/>
    <p:sldId id="2041" r:id="rId41"/>
    <p:sldId id="1977" r:id="rId42"/>
    <p:sldId id="1983" r:id="rId43"/>
    <p:sldId id="2052" r:id="rId44"/>
    <p:sldId id="2019" r:id="rId45"/>
    <p:sldId id="1884" r:id="rId46"/>
    <p:sldId id="2055" r:id="rId47"/>
    <p:sldId id="2039" r:id="rId48"/>
    <p:sldId id="2047" r:id="rId49"/>
    <p:sldId id="2046" r:id="rId50"/>
    <p:sldId id="1889" r:id="rId51"/>
    <p:sldId id="2001" r:id="rId52"/>
    <p:sldId id="198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inks" id="{4CCBE145-9F3B-43C3-8EAE-1EE4FE803BE6}">
          <p14:sldIdLst>
            <p14:sldId id="2054"/>
            <p14:sldId id="2053"/>
            <p14:sldId id="2012"/>
            <p14:sldId id="2014"/>
            <p14:sldId id="2016"/>
            <p14:sldId id="825"/>
            <p14:sldId id="2017"/>
            <p14:sldId id="702"/>
            <p14:sldId id="2026"/>
            <p14:sldId id="2028"/>
            <p14:sldId id="876"/>
            <p14:sldId id="852"/>
            <p14:sldId id="883"/>
            <p14:sldId id="671"/>
            <p14:sldId id="602"/>
            <p14:sldId id="665"/>
            <p14:sldId id="672"/>
            <p14:sldId id="673"/>
            <p14:sldId id="885"/>
            <p14:sldId id="676"/>
            <p14:sldId id="1949"/>
            <p14:sldId id="2030"/>
            <p14:sldId id="2031"/>
            <p14:sldId id="1966"/>
            <p14:sldId id="1972"/>
            <p14:sldId id="1971"/>
            <p14:sldId id="2051"/>
            <p14:sldId id="1979"/>
            <p14:sldId id="1964"/>
            <p14:sldId id="1984"/>
            <p14:sldId id="1985"/>
            <p14:sldId id="2007"/>
            <p14:sldId id="1986"/>
            <p14:sldId id="2009"/>
            <p14:sldId id="2050"/>
            <p14:sldId id="1952"/>
            <p14:sldId id="2041"/>
            <p14:sldId id="1977"/>
            <p14:sldId id="1983"/>
            <p14:sldId id="2052"/>
            <p14:sldId id="2019"/>
            <p14:sldId id="1884"/>
            <p14:sldId id="2055"/>
            <p14:sldId id="2039"/>
            <p14:sldId id="2047"/>
            <p14:sldId id="2046"/>
            <p14:sldId id="1889"/>
            <p14:sldId id="2001"/>
            <p14:sldId id="1987"/>
          </p14:sldIdLst>
        </p14:section>
      </p14:sectionLst>
    </p:ext>
    <p:ext uri="{EFAFB233-063F-42B5-8137-9DF3F51BA10A}">
      <p15:sldGuideLst xmlns:p15="http://schemas.microsoft.com/office/powerpoint/2012/main">
        <p15:guide id="2" pos="480"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51"/>
    <a:srgbClr val="297C2A"/>
    <a:srgbClr val="4E8F00"/>
    <a:srgbClr val="FEF7F4"/>
    <a:srgbClr val="FF2625"/>
    <a:srgbClr val="007788"/>
    <a:srgbClr val="FE4387"/>
    <a:srgbClr val="F69000"/>
    <a:srgbClr val="01C2D1"/>
    <a:srgbClr val="D6D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120" autoAdjust="0"/>
    <p:restoredTop sz="76061" autoAdjust="0"/>
  </p:normalViewPr>
  <p:slideViewPr>
    <p:cSldViewPr snapToGrid="0">
      <p:cViewPr>
        <p:scale>
          <a:sx n="53" d="100"/>
          <a:sy n="53" d="100"/>
        </p:scale>
        <p:origin x="160" y="872"/>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8F852F-B08C-4AEB-B721-A176B5C4F34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57F50B-281E-4BD8-B042-7D1D97052B55}">
      <dgm:prSet/>
      <dgm:spPr/>
      <dgm:t>
        <a:bodyPr/>
        <a:lstStyle/>
        <a:p>
          <a:pPr>
            <a:lnSpc>
              <a:spcPct val="100000"/>
            </a:lnSpc>
            <a:defRPr b="1"/>
          </a:pPr>
          <a:r>
            <a:rPr lang="en-NL" dirty="0"/>
            <a:t>Similarity</a:t>
          </a:r>
          <a:endParaRPr lang="en-US" dirty="0"/>
        </a:p>
      </dgm:t>
    </dgm:pt>
    <dgm:pt modelId="{9A8F6725-DC38-4A5A-825B-1A651C6F0451}" type="parTrans" cxnId="{4D74A759-8A7B-4766-B0DE-70AB10228A24}">
      <dgm:prSet/>
      <dgm:spPr/>
      <dgm:t>
        <a:bodyPr/>
        <a:lstStyle/>
        <a:p>
          <a:endParaRPr lang="en-US"/>
        </a:p>
      </dgm:t>
    </dgm:pt>
    <dgm:pt modelId="{0353C13B-9FB0-439E-84EA-21AEEE7D78D5}" type="sibTrans" cxnId="{4D74A759-8A7B-4766-B0DE-70AB10228A24}">
      <dgm:prSet/>
      <dgm:spPr/>
      <dgm:t>
        <a:bodyPr/>
        <a:lstStyle/>
        <a:p>
          <a:endParaRPr lang="en-US"/>
        </a:p>
      </dgm:t>
    </dgm:pt>
    <dgm:pt modelId="{52787FFE-1BFB-4874-8F40-ADD9673E00E6}">
      <dgm:prSet custT="1"/>
      <dgm:spPr/>
      <dgm:t>
        <a:bodyPr/>
        <a:lstStyle/>
        <a:p>
          <a:pPr>
            <a:lnSpc>
              <a:spcPct val="100000"/>
            </a:lnSpc>
          </a:pPr>
          <a:r>
            <a:rPr lang="en-NL" sz="1800" b="0" dirty="0"/>
            <a:t>Find authors of an anonymous book</a:t>
          </a:r>
          <a:endParaRPr lang="en-US" sz="1800" dirty="0"/>
        </a:p>
      </dgm:t>
    </dgm:pt>
    <dgm:pt modelId="{9FA1303A-3D15-4860-AF43-86F25DAC7E49}" type="parTrans" cxnId="{5E8671F3-5046-45B9-BB71-2C97B0ED45A4}">
      <dgm:prSet/>
      <dgm:spPr/>
      <dgm:t>
        <a:bodyPr/>
        <a:lstStyle/>
        <a:p>
          <a:endParaRPr lang="en-US"/>
        </a:p>
      </dgm:t>
    </dgm:pt>
    <dgm:pt modelId="{97BA47DE-E721-4429-904F-C61AAB2204A0}" type="sibTrans" cxnId="{5E8671F3-5046-45B9-BB71-2C97B0ED45A4}">
      <dgm:prSet/>
      <dgm:spPr/>
      <dgm:t>
        <a:bodyPr/>
        <a:lstStyle/>
        <a:p>
          <a:endParaRPr lang="en-US"/>
        </a:p>
      </dgm:t>
    </dgm:pt>
    <dgm:pt modelId="{78C6B6A4-C49D-4BB2-8F4C-24087B16B9BC}">
      <dgm:prSet custT="1"/>
      <dgm:spPr/>
      <dgm:t>
        <a:bodyPr/>
        <a:lstStyle/>
        <a:p>
          <a:pPr>
            <a:lnSpc>
              <a:spcPct val="100000"/>
            </a:lnSpc>
          </a:pPr>
          <a:r>
            <a:rPr lang="en-GB" sz="1800" b="0" dirty="0"/>
            <a:t>Find duplicates and link records</a:t>
          </a:r>
          <a:endParaRPr lang="en-US" sz="1800" dirty="0"/>
        </a:p>
      </dgm:t>
    </dgm:pt>
    <dgm:pt modelId="{6ACD1782-C3FB-4AAA-816A-DF280220AD6A}" type="parTrans" cxnId="{7CCF9C8A-B580-4C4C-830C-F87B1B9AAED3}">
      <dgm:prSet/>
      <dgm:spPr/>
      <dgm:t>
        <a:bodyPr/>
        <a:lstStyle/>
        <a:p>
          <a:endParaRPr lang="en-US"/>
        </a:p>
      </dgm:t>
    </dgm:pt>
    <dgm:pt modelId="{AC3B5AE6-D245-49D0-85ED-EF75C6C6E292}" type="sibTrans" cxnId="{7CCF9C8A-B580-4C4C-830C-F87B1B9AAED3}">
      <dgm:prSet/>
      <dgm:spPr/>
      <dgm:t>
        <a:bodyPr/>
        <a:lstStyle/>
        <a:p>
          <a:endParaRPr lang="en-US"/>
        </a:p>
      </dgm:t>
    </dgm:pt>
    <dgm:pt modelId="{D6089837-49AF-488D-94AE-4EC7DB00772A}">
      <dgm:prSet custT="1"/>
      <dgm:spPr/>
      <dgm:t>
        <a:bodyPr/>
        <a:lstStyle/>
        <a:p>
          <a:pPr>
            <a:lnSpc>
              <a:spcPct val="100000"/>
            </a:lnSpc>
          </a:pPr>
          <a:r>
            <a:rPr lang="en-GB" sz="1800" b="0" dirty="0"/>
            <a:t>Find relevant documents given a user query</a:t>
          </a:r>
          <a:endParaRPr lang="en-US" sz="1800" dirty="0"/>
        </a:p>
      </dgm:t>
    </dgm:pt>
    <dgm:pt modelId="{45BE822D-43A1-4E14-B25B-FF4AC3A1223F}" type="parTrans" cxnId="{6723BF26-75B5-44D1-B5C4-EA75FE0A0A75}">
      <dgm:prSet/>
      <dgm:spPr/>
      <dgm:t>
        <a:bodyPr/>
        <a:lstStyle/>
        <a:p>
          <a:endParaRPr lang="en-US"/>
        </a:p>
      </dgm:t>
    </dgm:pt>
    <dgm:pt modelId="{8B97A052-578C-4221-8951-21940AE1C332}" type="sibTrans" cxnId="{6723BF26-75B5-44D1-B5C4-EA75FE0A0A75}">
      <dgm:prSet/>
      <dgm:spPr/>
      <dgm:t>
        <a:bodyPr/>
        <a:lstStyle/>
        <a:p>
          <a:endParaRPr lang="en-US"/>
        </a:p>
      </dgm:t>
    </dgm:pt>
    <dgm:pt modelId="{EEC43BD9-F9AC-4A95-B1FE-BE4B9BB5D377}">
      <dgm:prSet/>
      <dgm:spPr/>
      <dgm:t>
        <a:bodyPr/>
        <a:lstStyle/>
        <a:p>
          <a:pPr>
            <a:lnSpc>
              <a:spcPct val="100000"/>
            </a:lnSpc>
            <a:defRPr b="1"/>
          </a:pPr>
          <a:r>
            <a:rPr lang="en-NL" dirty="0"/>
            <a:t>Clustering</a:t>
          </a:r>
          <a:endParaRPr lang="en-US" dirty="0"/>
        </a:p>
      </dgm:t>
    </dgm:pt>
    <dgm:pt modelId="{E1C4610D-B504-438C-97D9-87205AD75D35}" type="parTrans" cxnId="{5797B115-0018-41F4-BD17-67D11AD47E5F}">
      <dgm:prSet/>
      <dgm:spPr/>
      <dgm:t>
        <a:bodyPr/>
        <a:lstStyle/>
        <a:p>
          <a:endParaRPr lang="en-US"/>
        </a:p>
      </dgm:t>
    </dgm:pt>
    <dgm:pt modelId="{C9E960E7-AD2A-4ECF-B5E5-529F1C9CB348}" type="sibTrans" cxnId="{5797B115-0018-41F4-BD17-67D11AD47E5F}">
      <dgm:prSet/>
      <dgm:spPr/>
      <dgm:t>
        <a:bodyPr/>
        <a:lstStyle/>
        <a:p>
          <a:endParaRPr lang="en-US"/>
        </a:p>
      </dgm:t>
    </dgm:pt>
    <dgm:pt modelId="{59C2D7B4-7D8E-4483-B109-F3A85CE7EF51}">
      <dgm:prSet custT="1"/>
      <dgm:spPr/>
      <dgm:t>
        <a:bodyPr/>
        <a:lstStyle/>
        <a:p>
          <a:pPr>
            <a:lnSpc>
              <a:spcPct val="100000"/>
            </a:lnSpc>
          </a:pPr>
          <a:r>
            <a:rPr lang="en-NL" sz="2000" b="0" dirty="0"/>
            <a:t>Targeted advertisement or learning </a:t>
          </a:r>
          <a:endParaRPr lang="en-US" sz="2000" dirty="0"/>
        </a:p>
      </dgm:t>
    </dgm:pt>
    <dgm:pt modelId="{439D8938-0AE9-4668-BEF6-2AB6A300AFE0}" type="parTrans" cxnId="{31CD01CE-0B1B-4B71-A96F-D9702D86B6ED}">
      <dgm:prSet/>
      <dgm:spPr/>
      <dgm:t>
        <a:bodyPr/>
        <a:lstStyle/>
        <a:p>
          <a:endParaRPr lang="en-US"/>
        </a:p>
      </dgm:t>
    </dgm:pt>
    <dgm:pt modelId="{51E53235-CCDA-4E6D-AF20-A1CC6693E2B9}" type="sibTrans" cxnId="{31CD01CE-0B1B-4B71-A96F-D9702D86B6ED}">
      <dgm:prSet/>
      <dgm:spPr/>
      <dgm:t>
        <a:bodyPr/>
        <a:lstStyle/>
        <a:p>
          <a:endParaRPr lang="en-US"/>
        </a:p>
      </dgm:t>
    </dgm:pt>
    <dgm:pt modelId="{36F2D5A7-6E42-4BDC-AAF0-03E6CB322693}">
      <dgm:prSet custT="1"/>
      <dgm:spPr/>
      <dgm:t>
        <a:bodyPr/>
        <a:lstStyle/>
        <a:p>
          <a:pPr>
            <a:lnSpc>
              <a:spcPct val="100000"/>
            </a:lnSpc>
          </a:pPr>
          <a:r>
            <a:rPr lang="en-NL" sz="2000" b="0" dirty="0"/>
            <a:t>Recommendation systems (e.g. similar books)</a:t>
          </a:r>
          <a:endParaRPr lang="en-US" sz="2000" dirty="0"/>
        </a:p>
      </dgm:t>
    </dgm:pt>
    <dgm:pt modelId="{3A855918-2F46-4A45-A5E4-46915C13119D}" type="parTrans" cxnId="{25540976-7E16-4A03-B639-CC9232B094E3}">
      <dgm:prSet/>
      <dgm:spPr/>
      <dgm:t>
        <a:bodyPr/>
        <a:lstStyle/>
        <a:p>
          <a:endParaRPr lang="en-US"/>
        </a:p>
      </dgm:t>
    </dgm:pt>
    <dgm:pt modelId="{36E2BE8E-237C-4EC3-9AED-9283B55F2AF9}" type="sibTrans" cxnId="{25540976-7E16-4A03-B639-CC9232B094E3}">
      <dgm:prSet/>
      <dgm:spPr/>
      <dgm:t>
        <a:bodyPr/>
        <a:lstStyle/>
        <a:p>
          <a:endParaRPr lang="en-US"/>
        </a:p>
      </dgm:t>
    </dgm:pt>
    <dgm:pt modelId="{8CF552D2-5135-47A8-8AEE-77A3784C4B38}">
      <dgm:prSet custT="1"/>
      <dgm:spPr/>
      <dgm:t>
        <a:bodyPr/>
        <a:lstStyle/>
        <a:p>
          <a:pPr>
            <a:lnSpc>
              <a:spcPct val="100000"/>
            </a:lnSpc>
          </a:pPr>
          <a:r>
            <a:rPr lang="en-NL" sz="2000" b="0" dirty="0"/>
            <a:t>Clustering stories (clustering fiction works, people’s diagnoses, misinformation)</a:t>
          </a:r>
          <a:endParaRPr lang="en-US" sz="2000" dirty="0"/>
        </a:p>
      </dgm:t>
    </dgm:pt>
    <dgm:pt modelId="{0CD0D34E-D966-4E00-AD6E-CE6DB494CE5D}" type="parTrans" cxnId="{6E0713F2-B17C-4A77-9E65-5D43CF08904B}">
      <dgm:prSet/>
      <dgm:spPr/>
      <dgm:t>
        <a:bodyPr/>
        <a:lstStyle/>
        <a:p>
          <a:endParaRPr lang="en-US"/>
        </a:p>
      </dgm:t>
    </dgm:pt>
    <dgm:pt modelId="{8FA0E9CB-B151-4156-AE8F-491049654A86}" type="sibTrans" cxnId="{6E0713F2-B17C-4A77-9E65-5D43CF08904B}">
      <dgm:prSet/>
      <dgm:spPr/>
      <dgm:t>
        <a:bodyPr/>
        <a:lstStyle/>
        <a:p>
          <a:endParaRPr lang="en-US"/>
        </a:p>
      </dgm:t>
    </dgm:pt>
    <dgm:pt modelId="{7561D510-D2D5-4970-9EB6-54C8ABA29EA6}">
      <dgm:prSet custT="1"/>
      <dgm:spPr/>
      <dgm:t>
        <a:bodyPr/>
        <a:lstStyle/>
        <a:p>
          <a:pPr>
            <a:lnSpc>
              <a:spcPct val="100000"/>
            </a:lnSpc>
          </a:pPr>
          <a:r>
            <a:rPr lang="en-NL" sz="2000" b="0" dirty="0"/>
            <a:t>Track evolution of topics in discourse</a:t>
          </a:r>
          <a:endParaRPr lang="en-US" sz="2000" dirty="0"/>
        </a:p>
      </dgm:t>
    </dgm:pt>
    <dgm:pt modelId="{A2D3D94B-F8D9-4839-8C59-A9171F8E6D8E}" type="parTrans" cxnId="{AEE5BF02-3FB6-42C9-A67B-3BA1752C8228}">
      <dgm:prSet/>
      <dgm:spPr/>
      <dgm:t>
        <a:bodyPr/>
        <a:lstStyle/>
        <a:p>
          <a:endParaRPr lang="en-US"/>
        </a:p>
      </dgm:t>
    </dgm:pt>
    <dgm:pt modelId="{C9278594-EEA8-45CB-A284-ADBB833BEF92}" type="sibTrans" cxnId="{AEE5BF02-3FB6-42C9-A67B-3BA1752C8228}">
      <dgm:prSet/>
      <dgm:spPr/>
      <dgm:t>
        <a:bodyPr/>
        <a:lstStyle/>
        <a:p>
          <a:endParaRPr lang="en-US"/>
        </a:p>
      </dgm:t>
    </dgm:pt>
    <dgm:pt modelId="{57900229-15BB-4869-AF23-2292B4497CEA}">
      <dgm:prSet/>
      <dgm:spPr/>
      <dgm:t>
        <a:bodyPr/>
        <a:lstStyle/>
        <a:p>
          <a:pPr>
            <a:lnSpc>
              <a:spcPct val="100000"/>
            </a:lnSpc>
            <a:defRPr b="1"/>
          </a:pPr>
          <a:r>
            <a:rPr lang="en-NL" dirty="0"/>
            <a:t>Classification/Regression</a:t>
          </a:r>
          <a:endParaRPr lang="en-US" dirty="0"/>
        </a:p>
      </dgm:t>
    </dgm:pt>
    <dgm:pt modelId="{4D0B5D50-40B0-4490-BD43-81D2A9368FB9}" type="parTrans" cxnId="{388C0E1E-95DD-40AD-9055-38DA1415A228}">
      <dgm:prSet/>
      <dgm:spPr/>
      <dgm:t>
        <a:bodyPr/>
        <a:lstStyle/>
        <a:p>
          <a:endParaRPr lang="en-US"/>
        </a:p>
      </dgm:t>
    </dgm:pt>
    <dgm:pt modelId="{5B8430EA-2736-44FA-812E-94489B6A2029}" type="sibTrans" cxnId="{388C0E1E-95DD-40AD-9055-38DA1415A228}">
      <dgm:prSet/>
      <dgm:spPr/>
      <dgm:t>
        <a:bodyPr/>
        <a:lstStyle/>
        <a:p>
          <a:endParaRPr lang="en-US"/>
        </a:p>
      </dgm:t>
    </dgm:pt>
    <dgm:pt modelId="{E654C5FB-E5AA-414C-9473-FCA62064D172}">
      <dgm:prSet custT="1"/>
      <dgm:spPr/>
      <dgm:t>
        <a:bodyPr/>
        <a:lstStyle/>
        <a:p>
          <a:pPr>
            <a:lnSpc>
              <a:spcPct val="100000"/>
            </a:lnSpc>
          </a:pPr>
          <a:r>
            <a:rPr lang="en-NL" sz="1800" b="0" dirty="0"/>
            <a:t>Hate speech classification (similar: spam, fake news)</a:t>
          </a:r>
          <a:endParaRPr lang="en-US" sz="1800" dirty="0"/>
        </a:p>
      </dgm:t>
    </dgm:pt>
    <dgm:pt modelId="{D949770F-E9EF-4439-91EE-5094EC4BBBB4}" type="parTrans" cxnId="{AED09D11-11AF-4994-A113-5FF10CCCAB53}">
      <dgm:prSet/>
      <dgm:spPr/>
      <dgm:t>
        <a:bodyPr/>
        <a:lstStyle/>
        <a:p>
          <a:endParaRPr lang="en-US"/>
        </a:p>
      </dgm:t>
    </dgm:pt>
    <dgm:pt modelId="{C6CAA00A-5863-4807-AE4A-47A3BD762AA9}" type="sibTrans" cxnId="{AED09D11-11AF-4994-A113-5FF10CCCAB53}">
      <dgm:prSet/>
      <dgm:spPr/>
      <dgm:t>
        <a:bodyPr/>
        <a:lstStyle/>
        <a:p>
          <a:endParaRPr lang="en-US"/>
        </a:p>
      </dgm:t>
    </dgm:pt>
    <dgm:pt modelId="{5693ED8F-8F9B-4C04-9212-17696B23A5A1}">
      <dgm:prSet custT="1"/>
      <dgm:spPr/>
      <dgm:t>
        <a:bodyPr/>
        <a:lstStyle/>
        <a:p>
          <a:pPr>
            <a:lnSpc>
              <a:spcPct val="100000"/>
            </a:lnSpc>
          </a:pPr>
          <a:r>
            <a:rPr lang="en-NL" sz="1800" b="0" dirty="0"/>
            <a:t>Sentiment and emotion analysis</a:t>
          </a:r>
          <a:endParaRPr lang="en-US" sz="1800" dirty="0"/>
        </a:p>
      </dgm:t>
    </dgm:pt>
    <dgm:pt modelId="{AE8B776A-B572-43D3-A122-1C8C838B5CBB}" type="parTrans" cxnId="{E07BA752-5310-477C-925B-AEEE729A4ABA}">
      <dgm:prSet/>
      <dgm:spPr/>
      <dgm:t>
        <a:bodyPr/>
        <a:lstStyle/>
        <a:p>
          <a:endParaRPr lang="en-US"/>
        </a:p>
      </dgm:t>
    </dgm:pt>
    <dgm:pt modelId="{B6C4507A-2F95-4A41-8928-24A61BC4FA6A}" type="sibTrans" cxnId="{E07BA752-5310-477C-925B-AEEE729A4ABA}">
      <dgm:prSet/>
      <dgm:spPr/>
      <dgm:t>
        <a:bodyPr/>
        <a:lstStyle/>
        <a:p>
          <a:endParaRPr lang="en-US"/>
        </a:p>
      </dgm:t>
    </dgm:pt>
    <dgm:pt modelId="{79623641-0D36-496A-81A0-1C560FED8A67}">
      <dgm:prSet custT="1"/>
      <dgm:spPr/>
      <dgm:t>
        <a:bodyPr/>
        <a:lstStyle/>
        <a:p>
          <a:pPr>
            <a:lnSpc>
              <a:spcPct val="100000"/>
            </a:lnSpc>
          </a:pPr>
          <a:r>
            <a:rPr lang="en-NL" sz="1800" b="0" dirty="0"/>
            <a:t>Predict student performance</a:t>
          </a:r>
        </a:p>
        <a:p>
          <a:pPr>
            <a:lnSpc>
              <a:spcPct val="100000"/>
            </a:lnSpc>
          </a:pPr>
          <a:r>
            <a:rPr lang="en-NL" sz="1800" b="0" dirty="0"/>
            <a:t>Probability of re-hospitalization</a:t>
          </a:r>
          <a:endParaRPr lang="en-US" sz="1800" dirty="0"/>
        </a:p>
      </dgm:t>
    </dgm:pt>
    <dgm:pt modelId="{3B640CB7-2285-4788-8AD2-C356509B987B}" type="parTrans" cxnId="{E7B8507F-F6C4-4883-837D-D9C37A2B7170}">
      <dgm:prSet/>
      <dgm:spPr/>
      <dgm:t>
        <a:bodyPr/>
        <a:lstStyle/>
        <a:p>
          <a:endParaRPr lang="en-US"/>
        </a:p>
      </dgm:t>
    </dgm:pt>
    <dgm:pt modelId="{EC2E887F-568C-4115-8A06-5538B59FEC33}" type="sibTrans" cxnId="{E7B8507F-F6C4-4883-837D-D9C37A2B7170}">
      <dgm:prSet/>
      <dgm:spPr/>
      <dgm:t>
        <a:bodyPr/>
        <a:lstStyle/>
        <a:p>
          <a:endParaRPr lang="en-US"/>
        </a:p>
      </dgm:t>
    </dgm:pt>
    <dgm:pt modelId="{944EBD1E-9DD2-47E1-9113-060A3C9D43DB}">
      <dgm:prSet custT="1"/>
      <dgm:spPr/>
      <dgm:t>
        <a:bodyPr/>
        <a:lstStyle/>
        <a:p>
          <a:pPr>
            <a:lnSpc>
              <a:spcPct val="100000"/>
            </a:lnSpc>
          </a:pPr>
          <a:r>
            <a:rPr lang="en-NL" sz="1800" b="0" dirty="0"/>
            <a:t>Classifying reports (e.g. hospital discharges, urgent issues)</a:t>
          </a:r>
          <a:endParaRPr lang="en-US" sz="1800" dirty="0"/>
        </a:p>
      </dgm:t>
    </dgm:pt>
    <dgm:pt modelId="{F4E9E608-7EBB-410D-A562-21E0FD751AAC}" type="parTrans" cxnId="{70BCF0D9-70B7-482C-80FB-B794D0476B2B}">
      <dgm:prSet/>
      <dgm:spPr/>
      <dgm:t>
        <a:bodyPr/>
        <a:lstStyle/>
        <a:p>
          <a:endParaRPr lang="en-US"/>
        </a:p>
      </dgm:t>
    </dgm:pt>
    <dgm:pt modelId="{24F907AF-C9BD-49B2-B823-8312B7CD316C}" type="sibTrans" cxnId="{70BCF0D9-70B7-482C-80FB-B794D0476B2B}">
      <dgm:prSet/>
      <dgm:spPr/>
      <dgm:t>
        <a:bodyPr/>
        <a:lstStyle/>
        <a:p>
          <a:endParaRPr lang="en-US"/>
        </a:p>
      </dgm:t>
    </dgm:pt>
    <dgm:pt modelId="{6B0E8C45-C3E6-4660-9417-DD3100D0D41C}">
      <dgm:prSet custT="1"/>
      <dgm:spPr/>
      <dgm:t>
        <a:bodyPr/>
        <a:lstStyle/>
        <a:p>
          <a:pPr>
            <a:lnSpc>
              <a:spcPct val="100000"/>
            </a:lnSpc>
          </a:pPr>
          <a:r>
            <a:rPr lang="en-NL" sz="1800" b="0" dirty="0"/>
            <a:t>Predict stock market returns</a:t>
          </a:r>
          <a:endParaRPr lang="en-US" sz="1800" dirty="0"/>
        </a:p>
      </dgm:t>
    </dgm:pt>
    <dgm:pt modelId="{CEAA0477-1ADF-4F02-B619-B1C8E8528FC5}" type="parTrans" cxnId="{011D8ECD-C5FE-4B92-BC83-02B023E86ADD}">
      <dgm:prSet/>
      <dgm:spPr/>
      <dgm:t>
        <a:bodyPr/>
        <a:lstStyle/>
        <a:p>
          <a:endParaRPr lang="en-US"/>
        </a:p>
      </dgm:t>
    </dgm:pt>
    <dgm:pt modelId="{00CE2328-7A06-4401-BC62-2CD4FB7E62C5}" type="sibTrans" cxnId="{011D8ECD-C5FE-4B92-BC83-02B023E86ADD}">
      <dgm:prSet/>
      <dgm:spPr/>
      <dgm:t>
        <a:bodyPr/>
        <a:lstStyle/>
        <a:p>
          <a:endParaRPr lang="en-US"/>
        </a:p>
      </dgm:t>
    </dgm:pt>
    <dgm:pt modelId="{3876EBE0-C478-4A26-9945-AF5D6B8841CD}" type="pres">
      <dgm:prSet presAssocID="{418F852F-B08C-4AEB-B721-A176B5C4F34A}" presName="root" presStyleCnt="0">
        <dgm:presLayoutVars>
          <dgm:dir/>
          <dgm:resizeHandles val="exact"/>
        </dgm:presLayoutVars>
      </dgm:prSet>
      <dgm:spPr/>
    </dgm:pt>
    <dgm:pt modelId="{DDD56447-C81B-4DD0-B636-F5AF1D4B489F}" type="pres">
      <dgm:prSet presAssocID="{CF57F50B-281E-4BD8-B042-7D1D97052B55}" presName="compNode" presStyleCnt="0"/>
      <dgm:spPr/>
    </dgm:pt>
    <dgm:pt modelId="{133F0AC3-0B9D-40E6-9518-47533D1F10F8}" type="pres">
      <dgm:prSet presAssocID="{CF57F50B-281E-4BD8-B042-7D1D97052B55}" presName="iconRect" presStyleLbl="node1" presStyleIdx="0" presStyleCnt="3" custLinFactNeighborY="-572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2D6B4BE-B282-48E9-BFDA-47087C013FE7}" type="pres">
      <dgm:prSet presAssocID="{CF57F50B-281E-4BD8-B042-7D1D97052B55}" presName="iconSpace" presStyleCnt="0"/>
      <dgm:spPr/>
    </dgm:pt>
    <dgm:pt modelId="{63E05BD3-64B7-43F1-9EB3-61F52D4EE74B}" type="pres">
      <dgm:prSet presAssocID="{CF57F50B-281E-4BD8-B042-7D1D97052B55}" presName="parTx" presStyleLbl="revTx" presStyleIdx="0" presStyleCnt="6" custLinFactY="-39341" custLinFactNeighborX="1253" custLinFactNeighborY="-100000">
        <dgm:presLayoutVars>
          <dgm:chMax val="0"/>
          <dgm:chPref val="0"/>
        </dgm:presLayoutVars>
      </dgm:prSet>
      <dgm:spPr/>
    </dgm:pt>
    <dgm:pt modelId="{91754228-06C1-434F-BCBE-DD523ED3F5A7}" type="pres">
      <dgm:prSet presAssocID="{CF57F50B-281E-4BD8-B042-7D1D97052B55}" presName="txSpace" presStyleCnt="0"/>
      <dgm:spPr/>
    </dgm:pt>
    <dgm:pt modelId="{790608D9-A043-4DBC-A0A6-EFD4F9BD25EC}" type="pres">
      <dgm:prSet presAssocID="{CF57F50B-281E-4BD8-B042-7D1D97052B55}" presName="desTx" presStyleLbl="revTx" presStyleIdx="1" presStyleCnt="6" custLinFactNeighborX="6001" custLinFactNeighborY="-29689">
        <dgm:presLayoutVars/>
      </dgm:prSet>
      <dgm:spPr/>
    </dgm:pt>
    <dgm:pt modelId="{FAFB0857-1901-4FB0-A363-9174FDCFD28C}" type="pres">
      <dgm:prSet presAssocID="{0353C13B-9FB0-439E-84EA-21AEEE7D78D5}" presName="sibTrans" presStyleCnt="0"/>
      <dgm:spPr/>
    </dgm:pt>
    <dgm:pt modelId="{2F3DD139-280D-4BE0-AF52-2CE1B336598F}" type="pres">
      <dgm:prSet presAssocID="{EEC43BD9-F9AC-4A95-B1FE-BE4B9BB5D377}" presName="compNode" presStyleCnt="0"/>
      <dgm:spPr/>
    </dgm:pt>
    <dgm:pt modelId="{711BEA46-1312-43B2-9ACC-BDB7CFBCD781}" type="pres">
      <dgm:prSet presAssocID="{EEC43BD9-F9AC-4A95-B1FE-BE4B9BB5D377}" presName="iconRect" presStyleLbl="node1" presStyleIdx="1" presStyleCnt="3" custLinFactNeighborY="-572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3DADEE97-32B5-4A8A-8A3B-7BC8E8725FBF}" type="pres">
      <dgm:prSet presAssocID="{EEC43BD9-F9AC-4A95-B1FE-BE4B9BB5D377}" presName="iconSpace" presStyleCnt="0"/>
      <dgm:spPr/>
    </dgm:pt>
    <dgm:pt modelId="{EC4CC127-5338-40BC-81DF-174EFC7BB249}" type="pres">
      <dgm:prSet presAssocID="{EEC43BD9-F9AC-4A95-B1FE-BE4B9BB5D377}" presName="parTx" presStyleLbl="revTx" presStyleIdx="2" presStyleCnt="6" custLinFactY="-21587" custLinFactNeighborY="-100000">
        <dgm:presLayoutVars>
          <dgm:chMax val="0"/>
          <dgm:chPref val="0"/>
        </dgm:presLayoutVars>
      </dgm:prSet>
      <dgm:spPr/>
    </dgm:pt>
    <dgm:pt modelId="{51E20405-6C92-45B7-B9B9-E3DCC0E09329}" type="pres">
      <dgm:prSet presAssocID="{EEC43BD9-F9AC-4A95-B1FE-BE4B9BB5D377}" presName="txSpace" presStyleCnt="0"/>
      <dgm:spPr/>
    </dgm:pt>
    <dgm:pt modelId="{3234F2CB-0EDD-4FA6-8A67-EDEDD60E13D4}" type="pres">
      <dgm:prSet presAssocID="{EEC43BD9-F9AC-4A95-B1FE-BE4B9BB5D377}" presName="desTx" presStyleLbl="revTx" presStyleIdx="3" presStyleCnt="6" custScaleX="180686" custLinFactNeighborX="693" custLinFactNeighborY="-27908">
        <dgm:presLayoutVars/>
      </dgm:prSet>
      <dgm:spPr/>
    </dgm:pt>
    <dgm:pt modelId="{E5673921-7F3D-4706-BE44-04ADE206F2EB}" type="pres">
      <dgm:prSet presAssocID="{C9E960E7-AD2A-4ECF-B5E5-529F1C9CB348}" presName="sibTrans" presStyleCnt="0"/>
      <dgm:spPr/>
    </dgm:pt>
    <dgm:pt modelId="{15083669-D03E-42CA-98F7-F3FC724D7F74}" type="pres">
      <dgm:prSet presAssocID="{57900229-15BB-4869-AF23-2292B4497CEA}" presName="compNode" presStyleCnt="0"/>
      <dgm:spPr/>
    </dgm:pt>
    <dgm:pt modelId="{4D0A58B4-BAC7-49C4-A3E8-6DBFC8C00A34}" type="pres">
      <dgm:prSet presAssocID="{57900229-15BB-4869-AF23-2292B4497CEA}" presName="iconRect" presStyleLbl="node1" presStyleIdx="2" presStyleCnt="3" custLinFactNeighborY="-5724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4B0D6D6B-0034-4DB5-80D6-F1F92EAB7F2E}" type="pres">
      <dgm:prSet presAssocID="{57900229-15BB-4869-AF23-2292B4497CEA}" presName="iconSpace" presStyleCnt="0"/>
      <dgm:spPr/>
    </dgm:pt>
    <dgm:pt modelId="{225422B2-F95A-4258-B52D-6A0A18B466C7}" type="pres">
      <dgm:prSet presAssocID="{57900229-15BB-4869-AF23-2292B4497CEA}" presName="parTx" presStyleLbl="revTx" presStyleIdx="4" presStyleCnt="6" custLinFactY="-21587" custLinFactNeighborX="2763" custLinFactNeighborY="-100000">
        <dgm:presLayoutVars>
          <dgm:chMax val="0"/>
          <dgm:chPref val="0"/>
        </dgm:presLayoutVars>
      </dgm:prSet>
      <dgm:spPr/>
    </dgm:pt>
    <dgm:pt modelId="{3F38483E-0768-4B51-AA20-2B22D27B8EC2}" type="pres">
      <dgm:prSet presAssocID="{57900229-15BB-4869-AF23-2292B4497CEA}" presName="txSpace" presStyleCnt="0"/>
      <dgm:spPr/>
    </dgm:pt>
    <dgm:pt modelId="{66733E19-B229-48E0-845A-9827F2191E0B}" type="pres">
      <dgm:prSet presAssocID="{57900229-15BB-4869-AF23-2292B4497CEA}" presName="desTx" presStyleLbl="revTx" presStyleIdx="5" presStyleCnt="6" custScaleX="169422" custLinFactNeighborX="-626" custLinFactNeighborY="-18062">
        <dgm:presLayoutVars/>
      </dgm:prSet>
      <dgm:spPr/>
    </dgm:pt>
  </dgm:ptLst>
  <dgm:cxnLst>
    <dgm:cxn modelId="{AEE5BF02-3FB6-42C9-A67B-3BA1752C8228}" srcId="{EEC43BD9-F9AC-4A95-B1FE-BE4B9BB5D377}" destId="{7561D510-D2D5-4970-9EB6-54C8ABA29EA6}" srcOrd="3" destOrd="0" parTransId="{A2D3D94B-F8D9-4839-8C59-A9171F8E6D8E}" sibTransId="{C9278594-EEA8-45CB-A284-ADBB833BEF92}"/>
    <dgm:cxn modelId="{2F7D0509-B20C-864A-8439-B6C3DF58BA3D}" type="presOf" srcId="{5693ED8F-8F9B-4C04-9212-17696B23A5A1}" destId="{66733E19-B229-48E0-845A-9827F2191E0B}" srcOrd="0" destOrd="1" presId="urn:microsoft.com/office/officeart/2018/5/layout/CenteredIconLabelDescriptionList"/>
    <dgm:cxn modelId="{AED09D11-11AF-4994-A113-5FF10CCCAB53}" srcId="{57900229-15BB-4869-AF23-2292B4497CEA}" destId="{E654C5FB-E5AA-414C-9473-FCA62064D172}" srcOrd="0" destOrd="0" parTransId="{D949770F-E9EF-4439-91EE-5094EC4BBBB4}" sibTransId="{C6CAA00A-5863-4807-AE4A-47A3BD762AA9}"/>
    <dgm:cxn modelId="{5797B115-0018-41F4-BD17-67D11AD47E5F}" srcId="{418F852F-B08C-4AEB-B721-A176B5C4F34A}" destId="{EEC43BD9-F9AC-4A95-B1FE-BE4B9BB5D377}" srcOrd="1" destOrd="0" parTransId="{E1C4610D-B504-438C-97D9-87205AD75D35}" sibTransId="{C9E960E7-AD2A-4ECF-B5E5-529F1C9CB348}"/>
    <dgm:cxn modelId="{388C0E1E-95DD-40AD-9055-38DA1415A228}" srcId="{418F852F-B08C-4AEB-B721-A176B5C4F34A}" destId="{57900229-15BB-4869-AF23-2292B4497CEA}" srcOrd="2" destOrd="0" parTransId="{4D0B5D50-40B0-4490-BD43-81D2A9368FB9}" sibTransId="{5B8430EA-2736-44FA-812E-94489B6A2029}"/>
    <dgm:cxn modelId="{6723BF26-75B5-44D1-B5C4-EA75FE0A0A75}" srcId="{CF57F50B-281E-4BD8-B042-7D1D97052B55}" destId="{D6089837-49AF-488D-94AE-4EC7DB00772A}" srcOrd="2" destOrd="0" parTransId="{45BE822D-43A1-4E14-B25B-FF4AC3A1223F}" sibTransId="{8B97A052-578C-4221-8951-21940AE1C332}"/>
    <dgm:cxn modelId="{F84DCE31-460A-D844-B9B2-39D9DA1C8DB0}" type="presOf" srcId="{59C2D7B4-7D8E-4483-B109-F3A85CE7EF51}" destId="{3234F2CB-0EDD-4FA6-8A67-EDEDD60E13D4}" srcOrd="0" destOrd="0" presId="urn:microsoft.com/office/officeart/2018/5/layout/CenteredIconLabelDescriptionList"/>
    <dgm:cxn modelId="{86F8924E-3CAE-504B-AD30-2CA81650908C}" type="presOf" srcId="{CF57F50B-281E-4BD8-B042-7D1D97052B55}" destId="{63E05BD3-64B7-43F1-9EB3-61F52D4EE74B}" srcOrd="0" destOrd="0" presId="urn:microsoft.com/office/officeart/2018/5/layout/CenteredIconLabelDescriptionList"/>
    <dgm:cxn modelId="{E07BA752-5310-477C-925B-AEEE729A4ABA}" srcId="{57900229-15BB-4869-AF23-2292B4497CEA}" destId="{5693ED8F-8F9B-4C04-9212-17696B23A5A1}" srcOrd="1" destOrd="0" parTransId="{AE8B776A-B572-43D3-A122-1C8C838B5CBB}" sibTransId="{B6C4507A-2F95-4A41-8928-24A61BC4FA6A}"/>
    <dgm:cxn modelId="{AF7A5057-0CB0-1547-A983-7B0A824E6CA7}" type="presOf" srcId="{D6089837-49AF-488D-94AE-4EC7DB00772A}" destId="{790608D9-A043-4DBC-A0A6-EFD4F9BD25EC}" srcOrd="0" destOrd="2" presId="urn:microsoft.com/office/officeart/2018/5/layout/CenteredIconLabelDescriptionList"/>
    <dgm:cxn modelId="{4D74A759-8A7B-4766-B0DE-70AB10228A24}" srcId="{418F852F-B08C-4AEB-B721-A176B5C4F34A}" destId="{CF57F50B-281E-4BD8-B042-7D1D97052B55}" srcOrd="0" destOrd="0" parTransId="{9A8F6725-DC38-4A5A-825B-1A651C6F0451}" sibTransId="{0353C13B-9FB0-439E-84EA-21AEEE7D78D5}"/>
    <dgm:cxn modelId="{DFEB886A-2FCA-2248-97ED-C3F8877FC69B}" type="presOf" srcId="{78C6B6A4-C49D-4BB2-8F4C-24087B16B9BC}" destId="{790608D9-A043-4DBC-A0A6-EFD4F9BD25EC}" srcOrd="0" destOrd="1" presId="urn:microsoft.com/office/officeart/2018/5/layout/CenteredIconLabelDescriptionList"/>
    <dgm:cxn modelId="{25540976-7E16-4A03-B639-CC9232B094E3}" srcId="{EEC43BD9-F9AC-4A95-B1FE-BE4B9BB5D377}" destId="{36F2D5A7-6E42-4BDC-AAF0-03E6CB322693}" srcOrd="1" destOrd="0" parTransId="{3A855918-2F46-4A45-A5E4-46915C13119D}" sibTransId="{36E2BE8E-237C-4EC3-9AED-9283B55F2AF9}"/>
    <dgm:cxn modelId="{E7B8507F-F6C4-4883-837D-D9C37A2B7170}" srcId="{57900229-15BB-4869-AF23-2292B4497CEA}" destId="{79623641-0D36-496A-81A0-1C560FED8A67}" srcOrd="2" destOrd="0" parTransId="{3B640CB7-2285-4788-8AD2-C356509B987B}" sibTransId="{EC2E887F-568C-4115-8A06-5538B59FEC33}"/>
    <dgm:cxn modelId="{7CCF9C8A-B580-4C4C-830C-F87B1B9AAED3}" srcId="{CF57F50B-281E-4BD8-B042-7D1D97052B55}" destId="{78C6B6A4-C49D-4BB2-8F4C-24087B16B9BC}" srcOrd="1" destOrd="0" parTransId="{6ACD1782-C3FB-4AAA-816A-DF280220AD6A}" sibTransId="{AC3B5AE6-D245-49D0-85ED-EF75C6C6E292}"/>
    <dgm:cxn modelId="{3222A2A2-A9B6-7341-A9D2-CE1C846ED3D2}" type="presOf" srcId="{79623641-0D36-496A-81A0-1C560FED8A67}" destId="{66733E19-B229-48E0-845A-9827F2191E0B}" srcOrd="0" destOrd="2" presId="urn:microsoft.com/office/officeart/2018/5/layout/CenteredIconLabelDescriptionList"/>
    <dgm:cxn modelId="{561DAFA6-FD36-4E4F-A5D9-E4E0CDA6B56F}" type="presOf" srcId="{36F2D5A7-6E42-4BDC-AAF0-03E6CB322693}" destId="{3234F2CB-0EDD-4FA6-8A67-EDEDD60E13D4}" srcOrd="0" destOrd="1" presId="urn:microsoft.com/office/officeart/2018/5/layout/CenteredIconLabelDescriptionList"/>
    <dgm:cxn modelId="{EF377CC6-E5A8-0D4D-8D7E-373D84FB8EEA}" type="presOf" srcId="{52787FFE-1BFB-4874-8F40-ADD9673E00E6}" destId="{790608D9-A043-4DBC-A0A6-EFD4F9BD25EC}" srcOrd="0" destOrd="0" presId="urn:microsoft.com/office/officeart/2018/5/layout/CenteredIconLabelDescriptionList"/>
    <dgm:cxn modelId="{02A7CCC7-BED3-9344-88F2-EFC42F5B77A0}" type="presOf" srcId="{E654C5FB-E5AA-414C-9473-FCA62064D172}" destId="{66733E19-B229-48E0-845A-9827F2191E0B}" srcOrd="0" destOrd="0" presId="urn:microsoft.com/office/officeart/2018/5/layout/CenteredIconLabelDescriptionList"/>
    <dgm:cxn modelId="{0DD297CC-2DA8-B14C-9120-E2B3029CF813}" type="presOf" srcId="{7561D510-D2D5-4970-9EB6-54C8ABA29EA6}" destId="{3234F2CB-0EDD-4FA6-8A67-EDEDD60E13D4}" srcOrd="0" destOrd="3" presId="urn:microsoft.com/office/officeart/2018/5/layout/CenteredIconLabelDescriptionList"/>
    <dgm:cxn modelId="{011D8ECD-C5FE-4B92-BC83-02B023E86ADD}" srcId="{57900229-15BB-4869-AF23-2292B4497CEA}" destId="{6B0E8C45-C3E6-4660-9417-DD3100D0D41C}" srcOrd="4" destOrd="0" parTransId="{CEAA0477-1ADF-4F02-B619-B1C8E8528FC5}" sibTransId="{00CE2328-7A06-4401-BC62-2CD4FB7E62C5}"/>
    <dgm:cxn modelId="{31CD01CE-0B1B-4B71-A96F-D9702D86B6ED}" srcId="{EEC43BD9-F9AC-4A95-B1FE-BE4B9BB5D377}" destId="{59C2D7B4-7D8E-4483-B109-F3A85CE7EF51}" srcOrd="0" destOrd="0" parTransId="{439D8938-0AE9-4668-BEF6-2AB6A300AFE0}" sibTransId="{51E53235-CCDA-4E6D-AF20-A1CC6693E2B9}"/>
    <dgm:cxn modelId="{740FD2CF-47B1-6C4C-8016-2166BE165501}" type="presOf" srcId="{8CF552D2-5135-47A8-8AEE-77A3784C4B38}" destId="{3234F2CB-0EDD-4FA6-8A67-EDEDD60E13D4}" srcOrd="0" destOrd="2" presId="urn:microsoft.com/office/officeart/2018/5/layout/CenteredIconLabelDescriptionList"/>
    <dgm:cxn modelId="{5F53A8D1-20FA-174B-BF55-B2B6B82F4B4F}" type="presOf" srcId="{418F852F-B08C-4AEB-B721-A176B5C4F34A}" destId="{3876EBE0-C478-4A26-9945-AF5D6B8841CD}" srcOrd="0" destOrd="0" presId="urn:microsoft.com/office/officeart/2018/5/layout/CenteredIconLabelDescriptionList"/>
    <dgm:cxn modelId="{9A0BF4D8-C5F5-0842-B35A-CA30696D43B9}" type="presOf" srcId="{EEC43BD9-F9AC-4A95-B1FE-BE4B9BB5D377}" destId="{EC4CC127-5338-40BC-81DF-174EFC7BB249}" srcOrd="0" destOrd="0" presId="urn:microsoft.com/office/officeart/2018/5/layout/CenteredIconLabelDescriptionList"/>
    <dgm:cxn modelId="{70BCF0D9-70B7-482C-80FB-B794D0476B2B}" srcId="{57900229-15BB-4869-AF23-2292B4497CEA}" destId="{944EBD1E-9DD2-47E1-9113-060A3C9D43DB}" srcOrd="3" destOrd="0" parTransId="{F4E9E608-7EBB-410D-A562-21E0FD751AAC}" sibTransId="{24F907AF-C9BD-49B2-B823-8312B7CD316C}"/>
    <dgm:cxn modelId="{D4313DDD-19F2-534D-9628-42FDD637BC85}" type="presOf" srcId="{6B0E8C45-C3E6-4660-9417-DD3100D0D41C}" destId="{66733E19-B229-48E0-845A-9827F2191E0B}" srcOrd="0" destOrd="4" presId="urn:microsoft.com/office/officeart/2018/5/layout/CenteredIconLabelDescriptionList"/>
    <dgm:cxn modelId="{40D4A6EB-9FF7-8941-835F-478924E779F0}" type="presOf" srcId="{57900229-15BB-4869-AF23-2292B4497CEA}" destId="{225422B2-F95A-4258-B52D-6A0A18B466C7}" srcOrd="0" destOrd="0" presId="urn:microsoft.com/office/officeart/2018/5/layout/CenteredIconLabelDescriptionList"/>
    <dgm:cxn modelId="{6E0713F2-B17C-4A77-9E65-5D43CF08904B}" srcId="{EEC43BD9-F9AC-4A95-B1FE-BE4B9BB5D377}" destId="{8CF552D2-5135-47A8-8AEE-77A3784C4B38}" srcOrd="2" destOrd="0" parTransId="{0CD0D34E-D966-4E00-AD6E-CE6DB494CE5D}" sibTransId="{8FA0E9CB-B151-4156-AE8F-491049654A86}"/>
    <dgm:cxn modelId="{5E8671F3-5046-45B9-BB71-2C97B0ED45A4}" srcId="{CF57F50B-281E-4BD8-B042-7D1D97052B55}" destId="{52787FFE-1BFB-4874-8F40-ADD9673E00E6}" srcOrd="0" destOrd="0" parTransId="{9FA1303A-3D15-4860-AF43-86F25DAC7E49}" sibTransId="{97BA47DE-E721-4429-904F-C61AAB2204A0}"/>
    <dgm:cxn modelId="{984BD9F7-F98D-644C-9B6D-370EFF2897AD}" type="presOf" srcId="{944EBD1E-9DD2-47E1-9113-060A3C9D43DB}" destId="{66733E19-B229-48E0-845A-9827F2191E0B}" srcOrd="0" destOrd="3" presId="urn:microsoft.com/office/officeart/2018/5/layout/CenteredIconLabelDescriptionList"/>
    <dgm:cxn modelId="{F8433210-DD4E-6145-960B-22D02012A896}" type="presParOf" srcId="{3876EBE0-C478-4A26-9945-AF5D6B8841CD}" destId="{DDD56447-C81B-4DD0-B636-F5AF1D4B489F}" srcOrd="0" destOrd="0" presId="urn:microsoft.com/office/officeart/2018/5/layout/CenteredIconLabelDescriptionList"/>
    <dgm:cxn modelId="{29E6F38C-1FE6-C04F-BA2E-9E3899BA0788}" type="presParOf" srcId="{DDD56447-C81B-4DD0-B636-F5AF1D4B489F}" destId="{133F0AC3-0B9D-40E6-9518-47533D1F10F8}" srcOrd="0" destOrd="0" presId="urn:microsoft.com/office/officeart/2018/5/layout/CenteredIconLabelDescriptionList"/>
    <dgm:cxn modelId="{B8331FEE-F806-4B49-8ABD-607D34BE99A0}" type="presParOf" srcId="{DDD56447-C81B-4DD0-B636-F5AF1D4B489F}" destId="{C2D6B4BE-B282-48E9-BFDA-47087C013FE7}" srcOrd="1" destOrd="0" presId="urn:microsoft.com/office/officeart/2018/5/layout/CenteredIconLabelDescriptionList"/>
    <dgm:cxn modelId="{8E768C43-7084-4E4A-9377-6B92F69D1CF0}" type="presParOf" srcId="{DDD56447-C81B-4DD0-B636-F5AF1D4B489F}" destId="{63E05BD3-64B7-43F1-9EB3-61F52D4EE74B}" srcOrd="2" destOrd="0" presId="urn:microsoft.com/office/officeart/2018/5/layout/CenteredIconLabelDescriptionList"/>
    <dgm:cxn modelId="{6E02FAAA-0CC9-5941-AC0C-B06A8DED592E}" type="presParOf" srcId="{DDD56447-C81B-4DD0-B636-F5AF1D4B489F}" destId="{91754228-06C1-434F-BCBE-DD523ED3F5A7}" srcOrd="3" destOrd="0" presId="urn:microsoft.com/office/officeart/2018/5/layout/CenteredIconLabelDescriptionList"/>
    <dgm:cxn modelId="{3FB44A75-9EBC-9741-9606-E52370ED2B07}" type="presParOf" srcId="{DDD56447-C81B-4DD0-B636-F5AF1D4B489F}" destId="{790608D9-A043-4DBC-A0A6-EFD4F9BD25EC}" srcOrd="4" destOrd="0" presId="urn:microsoft.com/office/officeart/2018/5/layout/CenteredIconLabelDescriptionList"/>
    <dgm:cxn modelId="{E6E16FF5-1A4B-DB43-872E-D2B7AB71F3F8}" type="presParOf" srcId="{3876EBE0-C478-4A26-9945-AF5D6B8841CD}" destId="{FAFB0857-1901-4FB0-A363-9174FDCFD28C}" srcOrd="1" destOrd="0" presId="urn:microsoft.com/office/officeart/2018/5/layout/CenteredIconLabelDescriptionList"/>
    <dgm:cxn modelId="{403D359F-4479-3646-83ED-A796F384AB6D}" type="presParOf" srcId="{3876EBE0-C478-4A26-9945-AF5D6B8841CD}" destId="{2F3DD139-280D-4BE0-AF52-2CE1B336598F}" srcOrd="2" destOrd="0" presId="urn:microsoft.com/office/officeart/2018/5/layout/CenteredIconLabelDescriptionList"/>
    <dgm:cxn modelId="{5D9C75FE-004B-E144-9C75-9305652F66E3}" type="presParOf" srcId="{2F3DD139-280D-4BE0-AF52-2CE1B336598F}" destId="{711BEA46-1312-43B2-9ACC-BDB7CFBCD781}" srcOrd="0" destOrd="0" presId="urn:microsoft.com/office/officeart/2018/5/layout/CenteredIconLabelDescriptionList"/>
    <dgm:cxn modelId="{C3953A27-E2EA-3642-A3B1-18AA948DD2BF}" type="presParOf" srcId="{2F3DD139-280D-4BE0-AF52-2CE1B336598F}" destId="{3DADEE97-32B5-4A8A-8A3B-7BC8E8725FBF}" srcOrd="1" destOrd="0" presId="urn:microsoft.com/office/officeart/2018/5/layout/CenteredIconLabelDescriptionList"/>
    <dgm:cxn modelId="{275CAA9F-74EB-7743-BC59-E29B56824190}" type="presParOf" srcId="{2F3DD139-280D-4BE0-AF52-2CE1B336598F}" destId="{EC4CC127-5338-40BC-81DF-174EFC7BB249}" srcOrd="2" destOrd="0" presId="urn:microsoft.com/office/officeart/2018/5/layout/CenteredIconLabelDescriptionList"/>
    <dgm:cxn modelId="{FC86B290-1D91-364B-838A-1C9324A9584E}" type="presParOf" srcId="{2F3DD139-280D-4BE0-AF52-2CE1B336598F}" destId="{51E20405-6C92-45B7-B9B9-E3DCC0E09329}" srcOrd="3" destOrd="0" presId="urn:microsoft.com/office/officeart/2018/5/layout/CenteredIconLabelDescriptionList"/>
    <dgm:cxn modelId="{60B27458-E7A8-874C-821A-3577F0943236}" type="presParOf" srcId="{2F3DD139-280D-4BE0-AF52-2CE1B336598F}" destId="{3234F2CB-0EDD-4FA6-8A67-EDEDD60E13D4}" srcOrd="4" destOrd="0" presId="urn:microsoft.com/office/officeart/2018/5/layout/CenteredIconLabelDescriptionList"/>
    <dgm:cxn modelId="{287A3312-CB04-F042-A936-F95D4361726D}" type="presParOf" srcId="{3876EBE0-C478-4A26-9945-AF5D6B8841CD}" destId="{E5673921-7F3D-4706-BE44-04ADE206F2EB}" srcOrd="3" destOrd="0" presId="urn:microsoft.com/office/officeart/2018/5/layout/CenteredIconLabelDescriptionList"/>
    <dgm:cxn modelId="{10C2DC58-232E-664C-A04A-D1568FB3772F}" type="presParOf" srcId="{3876EBE0-C478-4A26-9945-AF5D6B8841CD}" destId="{15083669-D03E-42CA-98F7-F3FC724D7F74}" srcOrd="4" destOrd="0" presId="urn:microsoft.com/office/officeart/2018/5/layout/CenteredIconLabelDescriptionList"/>
    <dgm:cxn modelId="{1FB277C5-29E1-FB4F-9B08-93F5DC82BE51}" type="presParOf" srcId="{15083669-D03E-42CA-98F7-F3FC724D7F74}" destId="{4D0A58B4-BAC7-49C4-A3E8-6DBFC8C00A34}" srcOrd="0" destOrd="0" presId="urn:microsoft.com/office/officeart/2018/5/layout/CenteredIconLabelDescriptionList"/>
    <dgm:cxn modelId="{B8E54701-7078-7947-9082-3B566A4CE393}" type="presParOf" srcId="{15083669-D03E-42CA-98F7-F3FC724D7F74}" destId="{4B0D6D6B-0034-4DB5-80D6-F1F92EAB7F2E}" srcOrd="1" destOrd="0" presId="urn:microsoft.com/office/officeart/2018/5/layout/CenteredIconLabelDescriptionList"/>
    <dgm:cxn modelId="{F9B229E8-AF8A-2241-891B-EF38BDD8895B}" type="presParOf" srcId="{15083669-D03E-42CA-98F7-F3FC724D7F74}" destId="{225422B2-F95A-4258-B52D-6A0A18B466C7}" srcOrd="2" destOrd="0" presId="urn:microsoft.com/office/officeart/2018/5/layout/CenteredIconLabelDescriptionList"/>
    <dgm:cxn modelId="{8393C00E-D871-9C47-8D7B-9AF7EE5C10A4}" type="presParOf" srcId="{15083669-D03E-42CA-98F7-F3FC724D7F74}" destId="{3F38483E-0768-4B51-AA20-2B22D27B8EC2}" srcOrd="3" destOrd="0" presId="urn:microsoft.com/office/officeart/2018/5/layout/CenteredIconLabelDescriptionList"/>
    <dgm:cxn modelId="{A69D3759-1D91-E645-85E1-C96B0F3C45D3}" type="presParOf" srcId="{15083669-D03E-42CA-98F7-F3FC724D7F74}" destId="{66733E19-B229-48E0-845A-9827F2191E0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39A35E-2194-41B7-B49A-B4D779213432}" type="doc">
      <dgm:prSet loTypeId="urn:microsoft.com/office/officeart/2005/8/layout/matrix2" loCatId="matrix" qsTypeId="urn:microsoft.com/office/officeart/2005/8/quickstyle/simple1" qsCatId="simple" csTypeId="urn:microsoft.com/office/officeart/2005/8/colors/accent2_2" csCatId="accent2" phldr="1"/>
      <dgm:spPr/>
      <dgm:t>
        <a:bodyPr/>
        <a:lstStyle/>
        <a:p>
          <a:endParaRPr lang="en-US"/>
        </a:p>
      </dgm:t>
    </dgm:pt>
    <dgm:pt modelId="{F058854E-91E6-47D7-B4EE-E314FE225093}">
      <dgm:prSet/>
      <dgm:spPr>
        <a:solidFill>
          <a:schemeClr val="accent4">
            <a:lumMod val="75000"/>
          </a:schemeClr>
        </a:solidFill>
      </dgm:spPr>
      <dgm:t>
        <a:bodyPr/>
        <a:lstStyle/>
        <a:p>
          <a:pPr>
            <a:defRPr b="1"/>
          </a:pPr>
          <a:r>
            <a:rPr lang="en-NL" b="1" u="sng" dirty="0">
              <a:solidFill>
                <a:schemeClr val="bg1"/>
              </a:solidFill>
            </a:rPr>
            <a:t>Model-dependent </a:t>
          </a:r>
        </a:p>
        <a:p>
          <a:pPr>
            <a:defRPr b="1"/>
          </a:pPr>
          <a:r>
            <a:rPr lang="en-NL" b="1" i="0" u="none" dirty="0">
              <a:solidFill>
                <a:schemeClr val="bg1"/>
              </a:solidFill>
            </a:rPr>
            <a:t>D</a:t>
          </a:r>
          <a:r>
            <a:rPr lang="en-GB" b="0" i="0" dirty="0" err="1">
              <a:solidFill>
                <a:schemeClr val="bg1"/>
              </a:solidFill>
            </a:rPr>
            <a:t>esigned</a:t>
          </a:r>
          <a:r>
            <a:rPr lang="en-GB" b="0" i="0" dirty="0">
              <a:solidFill>
                <a:schemeClr val="bg1"/>
              </a:solidFill>
            </a:rPr>
            <a:t> for a particular type of model. </a:t>
          </a:r>
        </a:p>
        <a:p>
          <a:pPr>
            <a:defRPr b="1"/>
          </a:pPr>
          <a:r>
            <a:rPr lang="en-GB" b="0" i="0" dirty="0">
              <a:solidFill>
                <a:schemeClr val="bg1"/>
              </a:solidFill>
            </a:rPr>
            <a:t>They leverage the inner workings and characteristics of the model to explain its </a:t>
          </a:r>
          <a:r>
            <a:rPr lang="en-GB" b="0" i="0" dirty="0" err="1">
              <a:solidFill>
                <a:schemeClr val="bg1"/>
              </a:solidFill>
            </a:rPr>
            <a:t>behavior</a:t>
          </a:r>
          <a:endParaRPr lang="en-US" dirty="0">
            <a:solidFill>
              <a:schemeClr val="bg1"/>
            </a:solidFill>
          </a:endParaRPr>
        </a:p>
      </dgm:t>
    </dgm:pt>
    <dgm:pt modelId="{47B4A0F1-BA8A-4086-A50A-82130F0DD5D4}" type="parTrans" cxnId="{927128F2-A94C-461C-BD9D-8C51532AF541}">
      <dgm:prSet/>
      <dgm:spPr/>
      <dgm:t>
        <a:bodyPr/>
        <a:lstStyle/>
        <a:p>
          <a:endParaRPr lang="en-US"/>
        </a:p>
      </dgm:t>
    </dgm:pt>
    <dgm:pt modelId="{180ED572-F7A8-49CD-A236-4055BB48E4E5}" type="sibTrans" cxnId="{927128F2-A94C-461C-BD9D-8C51532AF541}">
      <dgm:prSet/>
      <dgm:spPr/>
      <dgm:t>
        <a:bodyPr/>
        <a:lstStyle/>
        <a:p>
          <a:endParaRPr lang="en-US"/>
        </a:p>
      </dgm:t>
    </dgm:pt>
    <dgm:pt modelId="{2E385616-1532-437B-8EF1-6D3548E0D714}">
      <dgm:prSet/>
      <dgm:spPr>
        <a:solidFill>
          <a:schemeClr val="accent4">
            <a:lumMod val="75000"/>
          </a:schemeClr>
        </a:solidFill>
      </dgm:spPr>
      <dgm:t>
        <a:bodyPr/>
        <a:lstStyle/>
        <a:p>
          <a:pPr>
            <a:defRPr b="1"/>
          </a:pPr>
          <a:r>
            <a:rPr lang="en-NL" b="1" u="sng" dirty="0">
              <a:solidFill>
                <a:schemeClr val="bg1"/>
              </a:solidFill>
            </a:rPr>
            <a:t>Model-agnostic</a:t>
          </a:r>
          <a:endParaRPr lang="en-NL" b="1" dirty="0">
            <a:solidFill>
              <a:schemeClr val="bg1"/>
            </a:solidFill>
          </a:endParaRPr>
        </a:p>
        <a:p>
          <a:pPr>
            <a:defRPr b="1"/>
          </a:pPr>
          <a:r>
            <a:rPr lang="en-GB" b="0" dirty="0">
              <a:solidFill>
                <a:schemeClr val="bg1"/>
              </a:solidFill>
            </a:rPr>
            <a:t>N</a:t>
          </a:r>
          <a:r>
            <a:rPr lang="en-GB" b="0" i="0" dirty="0">
              <a:solidFill>
                <a:schemeClr val="bg1"/>
              </a:solidFill>
            </a:rPr>
            <a:t>ot tied to a specific model type and can be applied to any machine learning model</a:t>
          </a:r>
          <a:endParaRPr lang="en-US" dirty="0">
            <a:solidFill>
              <a:schemeClr val="bg1"/>
            </a:solidFill>
          </a:endParaRPr>
        </a:p>
      </dgm:t>
    </dgm:pt>
    <dgm:pt modelId="{F79F889B-503B-4335-BAD9-432DB036BFA6}" type="parTrans" cxnId="{3A5DA1EC-7684-417D-9FCF-D8F0EA7F28F7}">
      <dgm:prSet/>
      <dgm:spPr/>
      <dgm:t>
        <a:bodyPr/>
        <a:lstStyle/>
        <a:p>
          <a:endParaRPr lang="en-US"/>
        </a:p>
      </dgm:t>
    </dgm:pt>
    <dgm:pt modelId="{644EE919-1602-4007-85DB-5B7578C36DF2}" type="sibTrans" cxnId="{3A5DA1EC-7684-417D-9FCF-D8F0EA7F28F7}">
      <dgm:prSet/>
      <dgm:spPr/>
      <dgm:t>
        <a:bodyPr/>
        <a:lstStyle/>
        <a:p>
          <a:endParaRPr lang="en-US"/>
        </a:p>
      </dgm:t>
    </dgm:pt>
    <dgm:pt modelId="{BEADA3F7-C33A-4019-8114-9217703F4B55}">
      <dgm:prSet/>
      <dgm:spPr>
        <a:solidFill>
          <a:schemeClr val="accent4">
            <a:lumMod val="75000"/>
          </a:schemeClr>
        </a:solidFill>
      </dgm:spPr>
      <dgm:t>
        <a:bodyPr/>
        <a:lstStyle/>
        <a:p>
          <a:pPr>
            <a:defRPr b="1"/>
          </a:pPr>
          <a:r>
            <a:rPr lang="en-GB" b="1" u="sng" dirty="0">
              <a:solidFill>
                <a:schemeClr val="bg1"/>
              </a:solidFill>
            </a:rPr>
            <a:t>Global</a:t>
          </a:r>
          <a:r>
            <a:rPr lang="en-GB" b="1" i="0" u="sng" dirty="0">
              <a:solidFill>
                <a:schemeClr val="bg1"/>
              </a:solidFill>
            </a:rPr>
            <a:t> interpretability</a:t>
          </a:r>
        </a:p>
        <a:p>
          <a:pPr>
            <a:defRPr b="1"/>
          </a:pPr>
          <a:r>
            <a:rPr lang="en-GB" b="1" i="0" dirty="0">
              <a:solidFill>
                <a:schemeClr val="bg1"/>
              </a:solidFill>
            </a:rPr>
            <a:t> </a:t>
          </a:r>
          <a:r>
            <a:rPr lang="en-GB" b="0" i="0" dirty="0">
              <a:solidFill>
                <a:schemeClr val="bg1"/>
              </a:solidFill>
            </a:rPr>
            <a:t>Understanding the overall </a:t>
          </a:r>
          <a:r>
            <a:rPr lang="en-GB" b="0" i="0" dirty="0" err="1">
              <a:solidFill>
                <a:schemeClr val="bg1"/>
              </a:solidFill>
            </a:rPr>
            <a:t>behavior</a:t>
          </a:r>
          <a:r>
            <a:rPr lang="en-GB" b="0" i="0" dirty="0">
              <a:solidFill>
                <a:schemeClr val="bg1"/>
              </a:solidFill>
            </a:rPr>
            <a:t> of a model across its entire input space. </a:t>
          </a:r>
          <a:r>
            <a:rPr lang="en-GB" dirty="0">
              <a:solidFill>
                <a:schemeClr val="bg1"/>
              </a:solidFill>
            </a:rPr>
            <a:t>H</a:t>
          </a:r>
          <a:r>
            <a:rPr lang="en-GB" b="0" i="0" dirty="0">
              <a:solidFill>
                <a:schemeClr val="bg1"/>
              </a:solidFill>
            </a:rPr>
            <a:t>olistic view of the model's decision-making process and its underlying logic</a:t>
          </a:r>
          <a:endParaRPr lang="en-US" dirty="0">
            <a:solidFill>
              <a:schemeClr val="bg1"/>
            </a:solidFill>
          </a:endParaRPr>
        </a:p>
      </dgm:t>
    </dgm:pt>
    <dgm:pt modelId="{91737C3A-9C83-4E96-97B6-22FFB371A0BC}" type="parTrans" cxnId="{396B3484-5042-471C-A67E-39763F1A64E7}">
      <dgm:prSet/>
      <dgm:spPr/>
      <dgm:t>
        <a:bodyPr/>
        <a:lstStyle/>
        <a:p>
          <a:endParaRPr lang="en-US"/>
        </a:p>
      </dgm:t>
    </dgm:pt>
    <dgm:pt modelId="{0F184213-7EF1-45D6-8671-CAE5DDAD2A68}" type="sibTrans" cxnId="{396B3484-5042-471C-A67E-39763F1A64E7}">
      <dgm:prSet/>
      <dgm:spPr/>
      <dgm:t>
        <a:bodyPr/>
        <a:lstStyle/>
        <a:p>
          <a:endParaRPr lang="en-US"/>
        </a:p>
      </dgm:t>
    </dgm:pt>
    <dgm:pt modelId="{2A6EA57D-DF5B-4912-99CB-85BC577F4CB2}">
      <dgm:prSet/>
      <dgm:spPr>
        <a:solidFill>
          <a:schemeClr val="accent4">
            <a:lumMod val="75000"/>
          </a:schemeClr>
        </a:solidFill>
      </dgm:spPr>
      <dgm:t>
        <a:bodyPr/>
        <a:lstStyle/>
        <a:p>
          <a:pPr>
            <a:defRPr b="1"/>
          </a:pPr>
          <a:r>
            <a:rPr lang="en-GB" b="1" u="sng" dirty="0">
              <a:solidFill>
                <a:schemeClr val="bg1"/>
              </a:solidFill>
            </a:rPr>
            <a:t>Local </a:t>
          </a:r>
          <a:r>
            <a:rPr lang="en-GB" b="1" i="0" u="sng" dirty="0">
              <a:solidFill>
                <a:schemeClr val="bg1"/>
              </a:solidFill>
            </a:rPr>
            <a:t>interpretability</a:t>
          </a:r>
        </a:p>
        <a:p>
          <a:pPr>
            <a:defRPr b="1"/>
          </a:pPr>
          <a:r>
            <a:rPr lang="en-GB" b="1" i="0" dirty="0">
              <a:solidFill>
                <a:schemeClr val="bg1"/>
              </a:solidFill>
            </a:rPr>
            <a:t> </a:t>
          </a:r>
          <a:r>
            <a:rPr lang="en-GB" dirty="0">
              <a:solidFill>
                <a:schemeClr val="bg1"/>
              </a:solidFill>
            </a:rPr>
            <a:t>E</a:t>
          </a:r>
          <a:r>
            <a:rPr lang="en-GB" b="0" i="0" dirty="0">
              <a:solidFill>
                <a:schemeClr val="bg1"/>
              </a:solidFill>
            </a:rPr>
            <a:t>xplaining individual predictions. </a:t>
          </a:r>
        </a:p>
        <a:p>
          <a:pPr>
            <a:defRPr b="1"/>
          </a:pPr>
          <a:r>
            <a:rPr lang="en-GB" dirty="0">
              <a:solidFill>
                <a:schemeClr val="bg1"/>
              </a:solidFill>
            </a:rPr>
            <a:t>W</a:t>
          </a:r>
          <a:r>
            <a:rPr lang="en-GB" b="0" i="0" dirty="0">
              <a:solidFill>
                <a:schemeClr val="bg1"/>
              </a:solidFill>
            </a:rPr>
            <a:t>hy a particular prediction was made by </a:t>
          </a:r>
          <a:r>
            <a:rPr lang="en-GB" b="0" i="0" dirty="0" err="1">
              <a:solidFill>
                <a:schemeClr val="bg1"/>
              </a:solidFill>
            </a:rPr>
            <a:t>analyzing</a:t>
          </a:r>
          <a:r>
            <a:rPr lang="en-GB" b="0" i="0" dirty="0">
              <a:solidFill>
                <a:schemeClr val="bg1"/>
              </a:solidFill>
            </a:rPr>
            <a:t> the specific input features that influenced the decision</a:t>
          </a:r>
          <a:endParaRPr lang="en-US" dirty="0">
            <a:solidFill>
              <a:schemeClr val="bg1"/>
            </a:solidFill>
          </a:endParaRPr>
        </a:p>
      </dgm:t>
    </dgm:pt>
    <dgm:pt modelId="{8281C61E-8E58-402C-8FCC-04F2BF04644A}" type="parTrans" cxnId="{DD74C6FA-72AB-4D44-8A69-A8DC78DDF929}">
      <dgm:prSet/>
      <dgm:spPr/>
      <dgm:t>
        <a:bodyPr/>
        <a:lstStyle/>
        <a:p>
          <a:endParaRPr lang="en-US"/>
        </a:p>
      </dgm:t>
    </dgm:pt>
    <dgm:pt modelId="{4015384F-0FEF-4B21-B9DB-CEB7276290E5}" type="sibTrans" cxnId="{DD74C6FA-72AB-4D44-8A69-A8DC78DDF929}">
      <dgm:prSet/>
      <dgm:spPr/>
      <dgm:t>
        <a:bodyPr/>
        <a:lstStyle/>
        <a:p>
          <a:endParaRPr lang="en-US"/>
        </a:p>
      </dgm:t>
    </dgm:pt>
    <dgm:pt modelId="{0CE4E0D2-A70D-5747-A97C-ECBC1AF91275}" type="pres">
      <dgm:prSet presAssocID="{7939A35E-2194-41B7-B49A-B4D779213432}" presName="matrix" presStyleCnt="0">
        <dgm:presLayoutVars>
          <dgm:chMax val="1"/>
          <dgm:dir/>
          <dgm:resizeHandles val="exact"/>
        </dgm:presLayoutVars>
      </dgm:prSet>
      <dgm:spPr/>
    </dgm:pt>
    <dgm:pt modelId="{0E52B2DA-B33E-E241-B66D-CF62D1169625}" type="pres">
      <dgm:prSet presAssocID="{7939A35E-2194-41B7-B49A-B4D779213432}" presName="axisShape" presStyleLbl="bgShp" presStyleIdx="0" presStyleCnt="1"/>
      <dgm:spPr/>
    </dgm:pt>
    <dgm:pt modelId="{B0428417-A51E-5A42-B5AD-D953AD56352B}" type="pres">
      <dgm:prSet presAssocID="{7939A35E-2194-41B7-B49A-B4D779213432}" presName="rect1" presStyleLbl="node1" presStyleIdx="0" presStyleCnt="4" custScaleX="109849" custScaleY="105272">
        <dgm:presLayoutVars>
          <dgm:chMax val="0"/>
          <dgm:chPref val="0"/>
          <dgm:bulletEnabled val="1"/>
        </dgm:presLayoutVars>
      </dgm:prSet>
      <dgm:spPr/>
    </dgm:pt>
    <dgm:pt modelId="{E13EED26-1C1E-2B4C-B2CD-F281EC4D4F51}" type="pres">
      <dgm:prSet presAssocID="{7939A35E-2194-41B7-B49A-B4D779213432}" presName="rect2" presStyleLbl="node1" presStyleIdx="1" presStyleCnt="4" custScaleX="109849" custScaleY="105272">
        <dgm:presLayoutVars>
          <dgm:chMax val="0"/>
          <dgm:chPref val="0"/>
          <dgm:bulletEnabled val="1"/>
        </dgm:presLayoutVars>
      </dgm:prSet>
      <dgm:spPr/>
    </dgm:pt>
    <dgm:pt modelId="{547E8B03-A9CE-924F-A214-8E8AB100B31F}" type="pres">
      <dgm:prSet presAssocID="{7939A35E-2194-41B7-B49A-B4D779213432}" presName="rect3" presStyleLbl="node1" presStyleIdx="2" presStyleCnt="4" custScaleX="109849" custScaleY="105272">
        <dgm:presLayoutVars>
          <dgm:chMax val="0"/>
          <dgm:chPref val="0"/>
          <dgm:bulletEnabled val="1"/>
        </dgm:presLayoutVars>
      </dgm:prSet>
      <dgm:spPr/>
    </dgm:pt>
    <dgm:pt modelId="{5F58C0FB-854D-A248-B43A-5892BB8BD69E}" type="pres">
      <dgm:prSet presAssocID="{7939A35E-2194-41B7-B49A-B4D779213432}" presName="rect4" presStyleLbl="node1" presStyleIdx="3" presStyleCnt="4" custScaleX="109849" custScaleY="105272">
        <dgm:presLayoutVars>
          <dgm:chMax val="0"/>
          <dgm:chPref val="0"/>
          <dgm:bulletEnabled val="1"/>
        </dgm:presLayoutVars>
      </dgm:prSet>
      <dgm:spPr/>
    </dgm:pt>
  </dgm:ptLst>
  <dgm:cxnLst>
    <dgm:cxn modelId="{2EFA7A20-E2C9-4041-886D-83D48814464D}" type="presOf" srcId="{BEADA3F7-C33A-4019-8114-9217703F4B55}" destId="{547E8B03-A9CE-924F-A214-8E8AB100B31F}" srcOrd="0" destOrd="0" presId="urn:microsoft.com/office/officeart/2005/8/layout/matrix2"/>
    <dgm:cxn modelId="{08F74140-68F5-F043-AB95-F34785CC6B3D}" type="presOf" srcId="{7939A35E-2194-41B7-B49A-B4D779213432}" destId="{0CE4E0D2-A70D-5747-A97C-ECBC1AF91275}" srcOrd="0" destOrd="0" presId="urn:microsoft.com/office/officeart/2005/8/layout/matrix2"/>
    <dgm:cxn modelId="{396B3484-5042-471C-A67E-39763F1A64E7}" srcId="{7939A35E-2194-41B7-B49A-B4D779213432}" destId="{BEADA3F7-C33A-4019-8114-9217703F4B55}" srcOrd="2" destOrd="0" parTransId="{91737C3A-9C83-4E96-97B6-22FFB371A0BC}" sibTransId="{0F184213-7EF1-45D6-8671-CAE5DDAD2A68}"/>
    <dgm:cxn modelId="{9DD25BC7-46F8-CA4F-9588-6672CC50D36E}" type="presOf" srcId="{F058854E-91E6-47D7-B4EE-E314FE225093}" destId="{B0428417-A51E-5A42-B5AD-D953AD56352B}" srcOrd="0" destOrd="0" presId="urn:microsoft.com/office/officeart/2005/8/layout/matrix2"/>
    <dgm:cxn modelId="{3A5DA1EC-7684-417D-9FCF-D8F0EA7F28F7}" srcId="{7939A35E-2194-41B7-B49A-B4D779213432}" destId="{2E385616-1532-437B-8EF1-6D3548E0D714}" srcOrd="1" destOrd="0" parTransId="{F79F889B-503B-4335-BAD9-432DB036BFA6}" sibTransId="{644EE919-1602-4007-85DB-5B7578C36DF2}"/>
    <dgm:cxn modelId="{927128F2-A94C-461C-BD9D-8C51532AF541}" srcId="{7939A35E-2194-41B7-B49A-B4D779213432}" destId="{F058854E-91E6-47D7-B4EE-E314FE225093}" srcOrd="0" destOrd="0" parTransId="{47B4A0F1-BA8A-4086-A50A-82130F0DD5D4}" sibTransId="{180ED572-F7A8-49CD-A236-4055BB48E4E5}"/>
    <dgm:cxn modelId="{DD74C6FA-72AB-4D44-8A69-A8DC78DDF929}" srcId="{7939A35E-2194-41B7-B49A-B4D779213432}" destId="{2A6EA57D-DF5B-4912-99CB-85BC577F4CB2}" srcOrd="3" destOrd="0" parTransId="{8281C61E-8E58-402C-8FCC-04F2BF04644A}" sibTransId="{4015384F-0FEF-4B21-B9DB-CEB7276290E5}"/>
    <dgm:cxn modelId="{92B81FFC-9062-E945-8C1B-1B7E0310FBDA}" type="presOf" srcId="{2A6EA57D-DF5B-4912-99CB-85BC577F4CB2}" destId="{5F58C0FB-854D-A248-B43A-5892BB8BD69E}" srcOrd="0" destOrd="0" presId="urn:microsoft.com/office/officeart/2005/8/layout/matrix2"/>
    <dgm:cxn modelId="{3A6B20FE-8FCC-054E-AA38-28AF0E29CBB0}" type="presOf" srcId="{2E385616-1532-437B-8EF1-6D3548E0D714}" destId="{E13EED26-1C1E-2B4C-B2CD-F281EC4D4F51}" srcOrd="0" destOrd="0" presId="urn:microsoft.com/office/officeart/2005/8/layout/matrix2"/>
    <dgm:cxn modelId="{673F809A-6DE5-914F-8AFB-4D228F3B6453}" type="presParOf" srcId="{0CE4E0D2-A70D-5747-A97C-ECBC1AF91275}" destId="{0E52B2DA-B33E-E241-B66D-CF62D1169625}" srcOrd="0" destOrd="0" presId="urn:microsoft.com/office/officeart/2005/8/layout/matrix2"/>
    <dgm:cxn modelId="{8E46216A-3995-9840-A30B-81481A2ECCD3}" type="presParOf" srcId="{0CE4E0D2-A70D-5747-A97C-ECBC1AF91275}" destId="{B0428417-A51E-5A42-B5AD-D953AD56352B}" srcOrd="1" destOrd="0" presId="urn:microsoft.com/office/officeart/2005/8/layout/matrix2"/>
    <dgm:cxn modelId="{0D9FDC01-F98C-B046-BAC2-C695B02AE6B7}" type="presParOf" srcId="{0CE4E0D2-A70D-5747-A97C-ECBC1AF91275}" destId="{E13EED26-1C1E-2B4C-B2CD-F281EC4D4F51}" srcOrd="2" destOrd="0" presId="urn:microsoft.com/office/officeart/2005/8/layout/matrix2"/>
    <dgm:cxn modelId="{834B2420-7E40-614E-9324-AA49DAE7AB0E}" type="presParOf" srcId="{0CE4E0D2-A70D-5747-A97C-ECBC1AF91275}" destId="{547E8B03-A9CE-924F-A214-8E8AB100B31F}" srcOrd="3" destOrd="0" presId="urn:microsoft.com/office/officeart/2005/8/layout/matrix2"/>
    <dgm:cxn modelId="{FA426A49-7E6C-7C42-A7D8-4F0AA20D518C}" type="presParOf" srcId="{0CE4E0D2-A70D-5747-A97C-ECBC1AF91275}" destId="{5F58C0FB-854D-A248-B43A-5892BB8BD69E}"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F0AC3-0B9D-40E6-9518-47533D1F10F8}">
      <dsp:nvSpPr>
        <dsp:cNvPr id="0" name=""/>
        <dsp:cNvSpPr/>
      </dsp:nvSpPr>
      <dsp:spPr>
        <a:xfrm>
          <a:off x="797141" y="351244"/>
          <a:ext cx="848194" cy="84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E05BD3-64B7-43F1-9EB3-61F52D4EE74B}">
      <dsp:nvSpPr>
        <dsp:cNvPr id="0" name=""/>
        <dsp:cNvSpPr/>
      </dsp:nvSpPr>
      <dsp:spPr>
        <a:xfrm>
          <a:off x="39897" y="1320729"/>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NL" sz="1800" kern="1200" dirty="0"/>
            <a:t>Similarity</a:t>
          </a:r>
          <a:endParaRPr lang="en-US" sz="1800" kern="1200" dirty="0"/>
        </a:p>
      </dsp:txBody>
      <dsp:txXfrm>
        <a:off x="39897" y="1320729"/>
        <a:ext cx="2423412" cy="363511"/>
      </dsp:txXfrm>
    </dsp:sp>
    <dsp:sp modelId="{790608D9-A043-4DBC-A0A6-EFD4F9BD25EC}">
      <dsp:nvSpPr>
        <dsp:cNvPr id="0" name=""/>
        <dsp:cNvSpPr/>
      </dsp:nvSpPr>
      <dsp:spPr>
        <a:xfrm>
          <a:off x="154961" y="1696514"/>
          <a:ext cx="2423412" cy="18875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NL" sz="1800" b="0" kern="1200" dirty="0"/>
            <a:t>Find authors of an anonymous book</a:t>
          </a:r>
          <a:endParaRPr lang="en-US" sz="1800" kern="1200" dirty="0"/>
        </a:p>
        <a:p>
          <a:pPr marL="0" lvl="0" indent="0" algn="ctr" defTabSz="800100">
            <a:lnSpc>
              <a:spcPct val="100000"/>
            </a:lnSpc>
            <a:spcBef>
              <a:spcPct val="0"/>
            </a:spcBef>
            <a:spcAft>
              <a:spcPct val="35000"/>
            </a:spcAft>
            <a:buNone/>
          </a:pPr>
          <a:r>
            <a:rPr lang="en-GB" sz="1800" b="0" kern="1200" dirty="0"/>
            <a:t>Find duplicates and link records</a:t>
          </a:r>
          <a:endParaRPr lang="en-US" sz="1800" kern="1200" dirty="0"/>
        </a:p>
        <a:p>
          <a:pPr marL="0" lvl="0" indent="0" algn="ctr" defTabSz="800100">
            <a:lnSpc>
              <a:spcPct val="100000"/>
            </a:lnSpc>
            <a:spcBef>
              <a:spcPct val="0"/>
            </a:spcBef>
            <a:spcAft>
              <a:spcPct val="35000"/>
            </a:spcAft>
            <a:buNone/>
          </a:pPr>
          <a:r>
            <a:rPr lang="en-GB" sz="1800" b="0" kern="1200" dirty="0"/>
            <a:t>Find relevant documents given a user query</a:t>
          </a:r>
          <a:endParaRPr lang="en-US" sz="1800" kern="1200" dirty="0"/>
        </a:p>
      </dsp:txBody>
      <dsp:txXfrm>
        <a:off x="154961" y="1696514"/>
        <a:ext cx="2423412" cy="1887572"/>
      </dsp:txXfrm>
    </dsp:sp>
    <dsp:sp modelId="{711BEA46-1312-43B2-9ACC-BDB7CFBCD781}">
      <dsp:nvSpPr>
        <dsp:cNvPr id="0" name=""/>
        <dsp:cNvSpPr/>
      </dsp:nvSpPr>
      <dsp:spPr>
        <a:xfrm>
          <a:off x="4622328" y="325388"/>
          <a:ext cx="848194" cy="84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CC127-5338-40BC-81DF-174EFC7BB249}">
      <dsp:nvSpPr>
        <dsp:cNvPr id="0" name=""/>
        <dsp:cNvSpPr/>
      </dsp:nvSpPr>
      <dsp:spPr>
        <a:xfrm>
          <a:off x="3834719" y="1359411"/>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NL" sz="1800" kern="1200" dirty="0"/>
            <a:t>Clustering</a:t>
          </a:r>
          <a:endParaRPr lang="en-US" sz="1800" kern="1200" dirty="0"/>
        </a:p>
      </dsp:txBody>
      <dsp:txXfrm>
        <a:off x="3834719" y="1359411"/>
        <a:ext cx="2423412" cy="363511"/>
      </dsp:txXfrm>
    </dsp:sp>
    <dsp:sp modelId="{3234F2CB-0EDD-4FA6-8A67-EDEDD60E13D4}">
      <dsp:nvSpPr>
        <dsp:cNvPr id="0" name=""/>
        <dsp:cNvSpPr/>
      </dsp:nvSpPr>
      <dsp:spPr>
        <a:xfrm>
          <a:off x="2873836" y="1623700"/>
          <a:ext cx="4378766" cy="199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NL" sz="2000" b="0" kern="1200" dirty="0"/>
            <a:t>Targeted advertisement or learning </a:t>
          </a:r>
          <a:endParaRPr lang="en-US" sz="2000" kern="1200" dirty="0"/>
        </a:p>
        <a:p>
          <a:pPr marL="0" lvl="0" indent="0" algn="ctr" defTabSz="889000">
            <a:lnSpc>
              <a:spcPct val="100000"/>
            </a:lnSpc>
            <a:spcBef>
              <a:spcPct val="0"/>
            </a:spcBef>
            <a:spcAft>
              <a:spcPct val="35000"/>
            </a:spcAft>
            <a:buNone/>
          </a:pPr>
          <a:r>
            <a:rPr lang="en-NL" sz="2000" b="0" kern="1200" dirty="0"/>
            <a:t>Recommendation systems (e.g. similar books)</a:t>
          </a:r>
          <a:endParaRPr lang="en-US" sz="2000" kern="1200" dirty="0"/>
        </a:p>
        <a:p>
          <a:pPr marL="0" lvl="0" indent="0" algn="ctr" defTabSz="889000">
            <a:lnSpc>
              <a:spcPct val="100000"/>
            </a:lnSpc>
            <a:spcBef>
              <a:spcPct val="0"/>
            </a:spcBef>
            <a:spcAft>
              <a:spcPct val="35000"/>
            </a:spcAft>
            <a:buNone/>
          </a:pPr>
          <a:r>
            <a:rPr lang="en-NL" sz="2000" b="0" kern="1200" dirty="0"/>
            <a:t>Clustering stories (clustering fiction works, people’s diagnoses, misinformation)</a:t>
          </a:r>
          <a:endParaRPr lang="en-US" sz="2000" kern="1200" dirty="0"/>
        </a:p>
        <a:p>
          <a:pPr marL="0" lvl="0" indent="0" algn="ctr" defTabSz="889000">
            <a:lnSpc>
              <a:spcPct val="100000"/>
            </a:lnSpc>
            <a:spcBef>
              <a:spcPct val="0"/>
            </a:spcBef>
            <a:spcAft>
              <a:spcPct val="35000"/>
            </a:spcAft>
            <a:buNone/>
          </a:pPr>
          <a:r>
            <a:rPr lang="en-NL" sz="2000" b="0" kern="1200" dirty="0"/>
            <a:t>Track evolution of topics in discourse</a:t>
          </a:r>
          <a:endParaRPr lang="en-US" sz="2000" kern="1200" dirty="0"/>
        </a:p>
      </dsp:txBody>
      <dsp:txXfrm>
        <a:off x="2873836" y="1623700"/>
        <a:ext cx="4378766" cy="1990996"/>
      </dsp:txXfrm>
    </dsp:sp>
    <dsp:sp modelId="{4D0A58B4-BAC7-49C4-A3E8-6DBFC8C00A34}">
      <dsp:nvSpPr>
        <dsp:cNvPr id="0" name=""/>
        <dsp:cNvSpPr/>
      </dsp:nvSpPr>
      <dsp:spPr>
        <a:xfrm>
          <a:off x="9288705" y="325388"/>
          <a:ext cx="848194" cy="84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5422B2-F95A-4258-B52D-6A0A18B466C7}">
      <dsp:nvSpPr>
        <dsp:cNvPr id="0" name=""/>
        <dsp:cNvSpPr/>
      </dsp:nvSpPr>
      <dsp:spPr>
        <a:xfrm>
          <a:off x="8568055" y="1359411"/>
          <a:ext cx="2423412" cy="363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NL" sz="1800" kern="1200" dirty="0"/>
            <a:t>Classification/Regression</a:t>
          </a:r>
          <a:endParaRPr lang="en-US" sz="1800" kern="1200" dirty="0"/>
        </a:p>
      </dsp:txBody>
      <dsp:txXfrm>
        <a:off x="8568055" y="1359411"/>
        <a:ext cx="2423412" cy="363511"/>
      </dsp:txXfrm>
    </dsp:sp>
    <dsp:sp modelId="{66733E19-B229-48E0-845A-9827F2191E0B}">
      <dsp:nvSpPr>
        <dsp:cNvPr id="0" name=""/>
        <dsp:cNvSpPr/>
      </dsp:nvSpPr>
      <dsp:spPr>
        <a:xfrm>
          <a:off x="7644735" y="1819734"/>
          <a:ext cx="4105793" cy="199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NL" sz="1800" b="0" kern="1200" dirty="0"/>
            <a:t>Hate speech classification (similar: spam, fake news)</a:t>
          </a:r>
          <a:endParaRPr lang="en-US" sz="1800" kern="1200" dirty="0"/>
        </a:p>
        <a:p>
          <a:pPr marL="0" lvl="0" indent="0" algn="ctr" defTabSz="800100">
            <a:lnSpc>
              <a:spcPct val="100000"/>
            </a:lnSpc>
            <a:spcBef>
              <a:spcPct val="0"/>
            </a:spcBef>
            <a:spcAft>
              <a:spcPct val="35000"/>
            </a:spcAft>
            <a:buNone/>
          </a:pPr>
          <a:r>
            <a:rPr lang="en-NL" sz="1800" b="0" kern="1200" dirty="0"/>
            <a:t>Sentiment and emotion analysis</a:t>
          </a:r>
          <a:endParaRPr lang="en-US" sz="1800" kern="1200" dirty="0"/>
        </a:p>
        <a:p>
          <a:pPr marL="0" lvl="0" indent="0" algn="ctr" defTabSz="800100">
            <a:lnSpc>
              <a:spcPct val="100000"/>
            </a:lnSpc>
            <a:spcBef>
              <a:spcPct val="0"/>
            </a:spcBef>
            <a:spcAft>
              <a:spcPct val="35000"/>
            </a:spcAft>
            <a:buNone/>
          </a:pPr>
          <a:r>
            <a:rPr lang="en-NL" sz="1800" b="0" kern="1200" dirty="0"/>
            <a:t>Predict student performance</a:t>
          </a:r>
        </a:p>
        <a:p>
          <a:pPr marL="0" lvl="0" indent="0" algn="ctr" defTabSz="800100">
            <a:lnSpc>
              <a:spcPct val="100000"/>
            </a:lnSpc>
            <a:spcBef>
              <a:spcPct val="0"/>
            </a:spcBef>
            <a:spcAft>
              <a:spcPct val="35000"/>
            </a:spcAft>
            <a:buNone/>
          </a:pPr>
          <a:r>
            <a:rPr lang="en-NL" sz="1800" b="0" kern="1200" dirty="0"/>
            <a:t>Probability of re-hospitalization</a:t>
          </a:r>
          <a:endParaRPr lang="en-US" sz="1800" kern="1200" dirty="0"/>
        </a:p>
        <a:p>
          <a:pPr marL="0" lvl="0" indent="0" algn="ctr" defTabSz="800100">
            <a:lnSpc>
              <a:spcPct val="100000"/>
            </a:lnSpc>
            <a:spcBef>
              <a:spcPct val="0"/>
            </a:spcBef>
            <a:spcAft>
              <a:spcPct val="35000"/>
            </a:spcAft>
            <a:buNone/>
          </a:pPr>
          <a:r>
            <a:rPr lang="en-NL" sz="1800" b="0" kern="1200" dirty="0"/>
            <a:t>Classifying reports (e.g. hospital discharges, urgent issues)</a:t>
          </a:r>
          <a:endParaRPr lang="en-US" sz="1800" kern="1200" dirty="0"/>
        </a:p>
        <a:p>
          <a:pPr marL="0" lvl="0" indent="0" algn="ctr" defTabSz="800100">
            <a:lnSpc>
              <a:spcPct val="100000"/>
            </a:lnSpc>
            <a:spcBef>
              <a:spcPct val="0"/>
            </a:spcBef>
            <a:spcAft>
              <a:spcPct val="35000"/>
            </a:spcAft>
            <a:buNone/>
          </a:pPr>
          <a:r>
            <a:rPr lang="en-NL" sz="1800" b="0" kern="1200" dirty="0"/>
            <a:t>Predict stock market returns</a:t>
          </a:r>
          <a:endParaRPr lang="en-US" sz="1800" kern="1200" dirty="0"/>
        </a:p>
      </dsp:txBody>
      <dsp:txXfrm>
        <a:off x="7644735" y="1819734"/>
        <a:ext cx="4105793" cy="1990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2B2DA-B33E-E241-B66D-CF62D1169625}">
      <dsp:nvSpPr>
        <dsp:cNvPr id="0" name=""/>
        <dsp:cNvSpPr/>
      </dsp:nvSpPr>
      <dsp:spPr>
        <a:xfrm>
          <a:off x="1366857" y="0"/>
          <a:ext cx="5898995" cy="5898995"/>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28417-A51E-5A42-B5AD-D953AD56352B}">
      <dsp:nvSpPr>
        <dsp:cNvPr id="0" name=""/>
        <dsp:cNvSpPr/>
      </dsp:nvSpPr>
      <dsp:spPr>
        <a:xfrm>
          <a:off x="1634093"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b="1"/>
          </a:pPr>
          <a:r>
            <a:rPr lang="en-NL" sz="1600" b="1" u="sng" kern="1200" dirty="0">
              <a:solidFill>
                <a:schemeClr val="bg1"/>
              </a:solidFill>
            </a:rPr>
            <a:t>Model-dependent </a:t>
          </a:r>
        </a:p>
        <a:p>
          <a:pPr marL="0" lvl="0" indent="0" algn="ctr" defTabSz="711200">
            <a:lnSpc>
              <a:spcPct val="90000"/>
            </a:lnSpc>
            <a:spcBef>
              <a:spcPct val="0"/>
            </a:spcBef>
            <a:spcAft>
              <a:spcPct val="35000"/>
            </a:spcAft>
            <a:buNone/>
            <a:defRPr b="1"/>
          </a:pPr>
          <a:r>
            <a:rPr lang="en-NL" sz="1600" b="1" i="0" u="none" kern="1200" dirty="0">
              <a:solidFill>
                <a:schemeClr val="bg1"/>
              </a:solidFill>
            </a:rPr>
            <a:t>D</a:t>
          </a:r>
          <a:r>
            <a:rPr lang="en-GB" sz="1600" b="0" i="0" kern="1200" dirty="0" err="1">
              <a:solidFill>
                <a:schemeClr val="bg1"/>
              </a:solidFill>
            </a:rPr>
            <a:t>esigned</a:t>
          </a:r>
          <a:r>
            <a:rPr lang="en-GB" sz="1600" b="0" i="0" kern="1200" dirty="0">
              <a:solidFill>
                <a:schemeClr val="bg1"/>
              </a:solidFill>
            </a:rPr>
            <a:t> for a particular type of model. </a:t>
          </a:r>
        </a:p>
        <a:p>
          <a:pPr marL="0" lvl="0" indent="0" algn="ctr" defTabSz="711200">
            <a:lnSpc>
              <a:spcPct val="90000"/>
            </a:lnSpc>
            <a:spcBef>
              <a:spcPct val="0"/>
            </a:spcBef>
            <a:spcAft>
              <a:spcPct val="35000"/>
            </a:spcAft>
            <a:buNone/>
            <a:defRPr b="1"/>
          </a:pPr>
          <a:r>
            <a:rPr lang="en-GB" sz="1600" b="0" i="0" kern="1200" dirty="0">
              <a:solidFill>
                <a:schemeClr val="bg1"/>
              </a:solidFill>
            </a:rPr>
            <a:t>They leverage the inner workings and characteristics of the model to explain its </a:t>
          </a:r>
          <a:r>
            <a:rPr lang="en-GB" sz="1600" b="0" i="0" kern="1200" dirty="0" err="1">
              <a:solidFill>
                <a:schemeClr val="bg1"/>
              </a:solidFill>
            </a:rPr>
            <a:t>behavior</a:t>
          </a:r>
          <a:endParaRPr lang="en-US" sz="1600" kern="1200" dirty="0">
            <a:solidFill>
              <a:schemeClr val="bg1"/>
            </a:solidFill>
          </a:endParaRPr>
        </a:p>
      </dsp:txBody>
      <dsp:txXfrm>
        <a:off x="1755352" y="442494"/>
        <a:ext cx="2349476" cy="2241478"/>
      </dsp:txXfrm>
    </dsp:sp>
    <dsp:sp modelId="{E13EED26-1C1E-2B4C-B2CD-F281EC4D4F51}">
      <dsp:nvSpPr>
        <dsp:cNvPr id="0" name=""/>
        <dsp:cNvSpPr/>
      </dsp:nvSpPr>
      <dsp:spPr>
        <a:xfrm>
          <a:off x="4406620" y="321235"/>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defRPr b="1"/>
          </a:pPr>
          <a:r>
            <a:rPr lang="en-NL" sz="1600" b="1" u="sng" kern="1200" dirty="0">
              <a:solidFill>
                <a:schemeClr val="bg1"/>
              </a:solidFill>
            </a:rPr>
            <a:t>Model-agnostic</a:t>
          </a:r>
          <a:endParaRPr lang="en-NL" sz="1600" b="1" kern="1200" dirty="0">
            <a:solidFill>
              <a:schemeClr val="bg1"/>
            </a:solidFill>
          </a:endParaRPr>
        </a:p>
        <a:p>
          <a:pPr marL="0" lvl="0" indent="0" algn="ctr" defTabSz="711200">
            <a:lnSpc>
              <a:spcPct val="90000"/>
            </a:lnSpc>
            <a:spcBef>
              <a:spcPct val="0"/>
            </a:spcBef>
            <a:spcAft>
              <a:spcPct val="35000"/>
            </a:spcAft>
            <a:buNone/>
            <a:defRPr b="1"/>
          </a:pPr>
          <a:r>
            <a:rPr lang="en-GB" sz="1600" b="0" kern="1200" dirty="0">
              <a:solidFill>
                <a:schemeClr val="bg1"/>
              </a:solidFill>
            </a:rPr>
            <a:t>N</a:t>
          </a:r>
          <a:r>
            <a:rPr lang="en-GB" sz="1600" b="0" i="0" kern="1200" dirty="0">
              <a:solidFill>
                <a:schemeClr val="bg1"/>
              </a:solidFill>
            </a:rPr>
            <a:t>ot tied to a specific model type and can be applied to any machine learning model</a:t>
          </a:r>
          <a:endParaRPr lang="en-US" sz="1600" kern="1200" dirty="0">
            <a:solidFill>
              <a:schemeClr val="bg1"/>
            </a:solidFill>
          </a:endParaRPr>
        </a:p>
      </dsp:txBody>
      <dsp:txXfrm>
        <a:off x="4527879" y="442494"/>
        <a:ext cx="2349476" cy="2241478"/>
      </dsp:txXfrm>
    </dsp:sp>
    <dsp:sp modelId="{547E8B03-A9CE-924F-A214-8E8AB100B31F}">
      <dsp:nvSpPr>
        <dsp:cNvPr id="0" name=""/>
        <dsp:cNvSpPr/>
      </dsp:nvSpPr>
      <dsp:spPr>
        <a:xfrm>
          <a:off x="1634093" y="3093763"/>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b="1"/>
          </a:pPr>
          <a:r>
            <a:rPr lang="en-GB" sz="1500" b="1" u="sng" kern="1200" dirty="0">
              <a:solidFill>
                <a:schemeClr val="bg1"/>
              </a:solidFill>
            </a:rPr>
            <a:t>Global</a:t>
          </a:r>
          <a:r>
            <a:rPr lang="en-GB" sz="1500" b="1" i="0" u="sng" kern="1200" dirty="0">
              <a:solidFill>
                <a:schemeClr val="bg1"/>
              </a:solidFill>
            </a:rPr>
            <a:t> interpretability</a:t>
          </a:r>
        </a:p>
        <a:p>
          <a:pPr marL="0" lvl="0" indent="0" algn="ctr" defTabSz="666750">
            <a:lnSpc>
              <a:spcPct val="90000"/>
            </a:lnSpc>
            <a:spcBef>
              <a:spcPct val="0"/>
            </a:spcBef>
            <a:spcAft>
              <a:spcPct val="35000"/>
            </a:spcAft>
            <a:buNone/>
            <a:defRPr b="1"/>
          </a:pPr>
          <a:r>
            <a:rPr lang="en-GB" sz="1500" b="1" i="0" kern="1200" dirty="0">
              <a:solidFill>
                <a:schemeClr val="bg1"/>
              </a:solidFill>
            </a:rPr>
            <a:t> </a:t>
          </a:r>
          <a:r>
            <a:rPr lang="en-GB" sz="1500" b="0" i="0" kern="1200" dirty="0">
              <a:solidFill>
                <a:schemeClr val="bg1"/>
              </a:solidFill>
            </a:rPr>
            <a:t>Understanding the overall </a:t>
          </a:r>
          <a:r>
            <a:rPr lang="en-GB" sz="1500" b="0" i="0" kern="1200" dirty="0" err="1">
              <a:solidFill>
                <a:schemeClr val="bg1"/>
              </a:solidFill>
            </a:rPr>
            <a:t>behavior</a:t>
          </a:r>
          <a:r>
            <a:rPr lang="en-GB" sz="1500" b="0" i="0" kern="1200" dirty="0">
              <a:solidFill>
                <a:schemeClr val="bg1"/>
              </a:solidFill>
            </a:rPr>
            <a:t> of a model across its entire input space. </a:t>
          </a:r>
          <a:r>
            <a:rPr lang="en-GB" sz="1500" kern="1200" dirty="0">
              <a:solidFill>
                <a:schemeClr val="bg1"/>
              </a:solidFill>
            </a:rPr>
            <a:t>H</a:t>
          </a:r>
          <a:r>
            <a:rPr lang="en-GB" sz="1500" b="0" i="0" kern="1200" dirty="0">
              <a:solidFill>
                <a:schemeClr val="bg1"/>
              </a:solidFill>
            </a:rPr>
            <a:t>olistic view of the model's decision-making process and its underlying logic</a:t>
          </a:r>
          <a:endParaRPr lang="en-US" sz="1500" kern="1200" dirty="0">
            <a:solidFill>
              <a:schemeClr val="bg1"/>
            </a:solidFill>
          </a:endParaRPr>
        </a:p>
      </dsp:txBody>
      <dsp:txXfrm>
        <a:off x="1755352" y="3215022"/>
        <a:ext cx="2349476" cy="2241478"/>
      </dsp:txXfrm>
    </dsp:sp>
    <dsp:sp modelId="{5F58C0FB-854D-A248-B43A-5892BB8BD69E}">
      <dsp:nvSpPr>
        <dsp:cNvPr id="0" name=""/>
        <dsp:cNvSpPr/>
      </dsp:nvSpPr>
      <dsp:spPr>
        <a:xfrm>
          <a:off x="4406620" y="3093763"/>
          <a:ext cx="2591994" cy="2483996"/>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defRPr b="1"/>
          </a:pPr>
          <a:r>
            <a:rPr lang="en-GB" sz="1500" b="1" u="sng" kern="1200" dirty="0">
              <a:solidFill>
                <a:schemeClr val="bg1"/>
              </a:solidFill>
            </a:rPr>
            <a:t>Local </a:t>
          </a:r>
          <a:r>
            <a:rPr lang="en-GB" sz="1500" b="1" i="0" u="sng" kern="1200" dirty="0">
              <a:solidFill>
                <a:schemeClr val="bg1"/>
              </a:solidFill>
            </a:rPr>
            <a:t>interpretability</a:t>
          </a:r>
        </a:p>
        <a:p>
          <a:pPr marL="0" lvl="0" indent="0" algn="ctr" defTabSz="666750">
            <a:lnSpc>
              <a:spcPct val="90000"/>
            </a:lnSpc>
            <a:spcBef>
              <a:spcPct val="0"/>
            </a:spcBef>
            <a:spcAft>
              <a:spcPct val="35000"/>
            </a:spcAft>
            <a:buNone/>
            <a:defRPr b="1"/>
          </a:pPr>
          <a:r>
            <a:rPr lang="en-GB" sz="1500" b="1" i="0" kern="1200" dirty="0">
              <a:solidFill>
                <a:schemeClr val="bg1"/>
              </a:solidFill>
            </a:rPr>
            <a:t> </a:t>
          </a:r>
          <a:r>
            <a:rPr lang="en-GB" sz="1500" kern="1200" dirty="0">
              <a:solidFill>
                <a:schemeClr val="bg1"/>
              </a:solidFill>
            </a:rPr>
            <a:t>E</a:t>
          </a:r>
          <a:r>
            <a:rPr lang="en-GB" sz="1500" b="0" i="0" kern="1200" dirty="0">
              <a:solidFill>
                <a:schemeClr val="bg1"/>
              </a:solidFill>
            </a:rPr>
            <a:t>xplaining individual predictions. </a:t>
          </a:r>
        </a:p>
        <a:p>
          <a:pPr marL="0" lvl="0" indent="0" algn="ctr" defTabSz="666750">
            <a:lnSpc>
              <a:spcPct val="90000"/>
            </a:lnSpc>
            <a:spcBef>
              <a:spcPct val="0"/>
            </a:spcBef>
            <a:spcAft>
              <a:spcPct val="35000"/>
            </a:spcAft>
            <a:buNone/>
            <a:defRPr b="1"/>
          </a:pPr>
          <a:r>
            <a:rPr lang="en-GB" sz="1500" kern="1200" dirty="0">
              <a:solidFill>
                <a:schemeClr val="bg1"/>
              </a:solidFill>
            </a:rPr>
            <a:t>W</a:t>
          </a:r>
          <a:r>
            <a:rPr lang="en-GB" sz="1500" b="0" i="0" kern="1200" dirty="0">
              <a:solidFill>
                <a:schemeClr val="bg1"/>
              </a:solidFill>
            </a:rPr>
            <a:t>hy a particular prediction was made by </a:t>
          </a:r>
          <a:r>
            <a:rPr lang="en-GB" sz="1500" b="0" i="0" kern="1200" dirty="0" err="1">
              <a:solidFill>
                <a:schemeClr val="bg1"/>
              </a:solidFill>
            </a:rPr>
            <a:t>analyzing</a:t>
          </a:r>
          <a:r>
            <a:rPr lang="en-GB" sz="1500" b="0" i="0" kern="1200" dirty="0">
              <a:solidFill>
                <a:schemeClr val="bg1"/>
              </a:solidFill>
            </a:rPr>
            <a:t> the specific input features that influenced the decision</a:t>
          </a:r>
          <a:endParaRPr lang="en-US" sz="1500" kern="1200" dirty="0">
            <a:solidFill>
              <a:schemeClr val="bg1"/>
            </a:solidFill>
          </a:endParaRPr>
        </a:p>
      </dsp:txBody>
      <dsp:txXfrm>
        <a:off x="4527879" y="3215022"/>
        <a:ext cx="2349476" cy="224147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7/20/23</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ink.springer.com/chapter/10.1007/978-3-319-78583-7_3#ref-CR43"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link.springer.com/chapter/10.1007/978-3-319-78583-7_3#ref-CR16" TargetMode="External"/><Relationship Id="rId4" Type="http://schemas.openxmlformats.org/officeDocument/2006/relationships/hyperlink" Target="https://link.springer.com/chapter/10.1007/978-3-319-78583-7_3#ref-CR45"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news broadly includes articles, claims, statements, speeches, posts, among other types of information related to public figures and organizations. The broad definition aims to impose minimum constraints in accord with the current resources: it emphasizes information authenticity, purposefully adopts a broad definition for the term news [</a:t>
            </a:r>
            <a:r>
              <a:rPr lang="en-US" dirty="0" err="1"/>
              <a:t>Vosoughi</a:t>
            </a:r>
            <a:r>
              <a:rPr lang="en-US" dirty="0"/>
              <a:t> et al. 2018], and weakens the requirement for information intention due to the difficulty in obtaining the ground truth (true intention). This definition supports most existing fake-news-related studies and datasets, as provided by the existing fact-checking websites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narrow definition addresses the public’s perception of fake news, especially following the 2016 U.S. presidential election. Note that deceptive news is more harmful and less distinguishable than incautiously false news, as the former pretends to be truth to mislead the public better. The narrow definition emphasizes both news authenticity and intentions; it also ensures the posted information is news by investigating if its publisher is a news outlet (e.g., CNN and New York Times). Often news outlets publish news in the form of articles with fixed components: a title, author(s), a body text, image(s) and/or video(s) that include the claims made by, or about, public figures and organizations. </a:t>
            </a:r>
          </a:p>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2</a:t>
            </a:fld>
            <a:endParaRPr lang="en-US"/>
          </a:p>
        </p:txBody>
      </p:sp>
    </p:spTree>
    <p:extLst>
      <p:ext uri="{BB962C8B-B14F-4D97-AF65-F5344CB8AC3E}">
        <p14:creationId xmlns:p14="http://schemas.microsoft.com/office/powerpoint/2010/main" val="1979970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2834740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NimbusRomNo9L"/>
              </a:rPr>
              <a:t>a rhetorical relation is a pragmatic function that one utterance (or larger stretch of text) fulfils with respect to another.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NimbusRomNo9L"/>
              </a:rPr>
              <a:t>rhetorical relations express what a sentence </a:t>
            </a:r>
            <a:r>
              <a:rPr lang="en-GB" sz="1800" i="1" dirty="0">
                <a:effectLst/>
                <a:latin typeface="NimbusRomNo9L"/>
              </a:rPr>
              <a:t>does</a:t>
            </a:r>
            <a:r>
              <a:rPr lang="en-GB" sz="1800" dirty="0">
                <a:effectLst/>
                <a:latin typeface="NimbusRomNo9L"/>
              </a:rPr>
              <a:t>, i.e. what it effects in communication. However, RR do so by expressing what a sentence does </a:t>
            </a:r>
            <a:r>
              <a:rPr lang="en-GB" sz="1800" i="1" dirty="0">
                <a:effectLst/>
                <a:latin typeface="NimbusRomNo9L"/>
              </a:rPr>
              <a:t>to another sentence</a:t>
            </a:r>
            <a:r>
              <a:rPr lang="en-GB" sz="1800" dirty="0">
                <a:effectLst/>
                <a:latin typeface="NimbusRomNo9L"/>
              </a:rPr>
              <a:t>. </a:t>
            </a:r>
            <a:endParaRPr lang="en-GB" dirty="0"/>
          </a:p>
          <a:p>
            <a:endParaRPr lang="en-US" dirty="0"/>
          </a:p>
        </p:txBody>
      </p:sp>
      <p:sp>
        <p:nvSpPr>
          <p:cNvPr id="4" name="Slide Number Placeholder 3"/>
          <p:cNvSpPr>
            <a:spLocks noGrp="1"/>
          </p:cNvSpPr>
          <p:nvPr>
            <p:ph type="sldNum" sz="quarter" idx="10"/>
          </p:nvPr>
        </p:nvSpPr>
        <p:spPr/>
        <p:txBody>
          <a:bodyPr/>
          <a:lstStyle/>
          <a:p>
            <a:fld id="{C1FD7E4C-0378-BD42-BE42-5A3D39C51C79}" type="slidenum">
              <a:rPr lang="en-US" smtClean="0"/>
              <a:t>14</a:t>
            </a:fld>
            <a:endParaRPr lang="en-US"/>
          </a:p>
        </p:txBody>
      </p:sp>
    </p:spTree>
    <p:extLst>
      <p:ext uri="{BB962C8B-B14F-4D97-AF65-F5344CB8AC3E}">
        <p14:creationId xmlns:p14="http://schemas.microsoft.com/office/powerpoint/2010/main" val="2986153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9E1F9D-8D8A-204B-8FB1-0AAA6FA4119B}" type="slidenum">
              <a:rPr lang="en-US" smtClean="0"/>
              <a:t>15</a:t>
            </a:fld>
            <a:endParaRPr lang="en-US"/>
          </a:p>
        </p:txBody>
      </p:sp>
    </p:spTree>
    <p:extLst>
      <p:ext uri="{BB962C8B-B14F-4D97-AF65-F5344CB8AC3E}">
        <p14:creationId xmlns:p14="http://schemas.microsoft.com/office/powerpoint/2010/main" val="396934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9E1F9D-8D8A-204B-8FB1-0AAA6FA4119B}" type="slidenum">
              <a:rPr lang="en-US" smtClean="0"/>
              <a:t>16</a:t>
            </a:fld>
            <a:endParaRPr lang="en-US"/>
          </a:p>
        </p:txBody>
      </p:sp>
    </p:spTree>
    <p:extLst>
      <p:ext uri="{BB962C8B-B14F-4D97-AF65-F5344CB8AC3E}">
        <p14:creationId xmlns:p14="http://schemas.microsoft.com/office/powerpoint/2010/main" val="82491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FD7E4C-0378-BD42-BE42-5A3D39C51C79}" type="slidenum">
              <a:rPr lang="en-US" smtClean="0"/>
              <a:t>17</a:t>
            </a:fld>
            <a:endParaRPr lang="en-US"/>
          </a:p>
        </p:txBody>
      </p:sp>
    </p:spTree>
    <p:extLst>
      <p:ext uri="{BB962C8B-B14F-4D97-AF65-F5344CB8AC3E}">
        <p14:creationId xmlns:p14="http://schemas.microsoft.com/office/powerpoint/2010/main" val="3771829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FD7E4C-0378-BD42-BE42-5A3D39C51C79}" type="slidenum">
              <a:rPr lang="en-US" smtClean="0"/>
              <a:t>18</a:t>
            </a:fld>
            <a:endParaRPr lang="en-US"/>
          </a:p>
        </p:txBody>
      </p:sp>
    </p:spTree>
    <p:extLst>
      <p:ext uri="{BB962C8B-B14F-4D97-AF65-F5344CB8AC3E}">
        <p14:creationId xmlns:p14="http://schemas.microsoft.com/office/powerpoint/2010/main" val="58574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1555927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2016</a:t>
            </a:r>
          </a:p>
          <a:p>
            <a:r>
              <a:rPr lang="en-NL" dirty="0"/>
              <a:t>2016</a:t>
            </a:r>
          </a:p>
          <a:p>
            <a:r>
              <a:rPr lang="en-NL" dirty="0"/>
              <a:t>2017</a:t>
            </a:r>
          </a:p>
          <a:p>
            <a:r>
              <a:rPr lang="en-NL" dirty="0"/>
              <a:t>2019</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21</a:t>
            </a:fld>
            <a:endParaRPr lang="en-US" altLang="en-US" dirty="0"/>
          </a:p>
        </p:txBody>
      </p:sp>
    </p:spTree>
    <p:extLst>
      <p:ext uri="{BB962C8B-B14F-4D97-AF65-F5344CB8AC3E}">
        <p14:creationId xmlns:p14="http://schemas.microsoft.com/office/powerpoint/2010/main" val="98611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When would you remove ”not” as a stop word?</a:t>
            </a:r>
          </a:p>
          <a:p>
            <a:endParaRPr lang="en-NL"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NimbusRomNo9L"/>
              </a:rPr>
              <a:t>We provide a data set of 16k tweets annotated for hate speech. We also </a:t>
            </a:r>
            <a:r>
              <a:rPr lang="en-GB" sz="1800" dirty="0" err="1">
                <a:effectLst/>
                <a:latin typeface="NimbusRomNo9L"/>
              </a:rPr>
              <a:t>inves</a:t>
            </a:r>
            <a:r>
              <a:rPr lang="en-GB" sz="1800" dirty="0">
                <a:effectLst/>
                <a:latin typeface="NimbusRomNo9L"/>
              </a:rPr>
              <a:t>- </a:t>
            </a:r>
            <a:r>
              <a:rPr lang="en-GB" sz="1800" dirty="0" err="1">
                <a:effectLst/>
                <a:latin typeface="NimbusRomNo9L"/>
              </a:rPr>
              <a:t>tigate</a:t>
            </a:r>
            <a:r>
              <a:rPr lang="en-GB" sz="1800" dirty="0">
                <a:effectLst/>
                <a:latin typeface="NimbusRomNo9L"/>
              </a:rPr>
              <a:t> which of the features we use provide the best identification performance. We </a:t>
            </a:r>
            <a:r>
              <a:rPr lang="en-GB" sz="1800" dirty="0" err="1">
                <a:effectLst/>
                <a:latin typeface="NimbusRomNo9L"/>
              </a:rPr>
              <a:t>analyze</a:t>
            </a:r>
            <a:r>
              <a:rPr lang="en-GB" sz="1800" dirty="0">
                <a:effectLst/>
                <a:latin typeface="NimbusRomNo9L"/>
              </a:rPr>
              <a:t> the features that improve detection of hate speech in our corpus, and find that despite presumed differ- </a:t>
            </a:r>
            <a:r>
              <a:rPr lang="en-GB" sz="1800" dirty="0" err="1">
                <a:effectLst/>
                <a:latin typeface="NimbusRomNo9L"/>
              </a:rPr>
              <a:t>ences</a:t>
            </a:r>
            <a:r>
              <a:rPr lang="en-GB" sz="1800" dirty="0">
                <a:effectLst/>
                <a:latin typeface="NimbusRomNo9L"/>
              </a:rPr>
              <a:t> in the geographic and word-length </a:t>
            </a:r>
            <a:r>
              <a:rPr lang="en-GB" sz="1800" dirty="0" err="1">
                <a:effectLst/>
                <a:latin typeface="NimbusRomNo9L"/>
              </a:rPr>
              <a:t>distribu</a:t>
            </a:r>
            <a:r>
              <a:rPr lang="en-GB" sz="1800" dirty="0">
                <a:effectLst/>
                <a:latin typeface="NimbusRomNo9L"/>
              </a:rPr>
              <a:t>- </a:t>
            </a:r>
            <a:r>
              <a:rPr lang="en-GB" sz="1800" dirty="0" err="1">
                <a:effectLst/>
                <a:latin typeface="NimbusRomNo9L"/>
              </a:rPr>
              <a:t>tion</a:t>
            </a:r>
            <a:r>
              <a:rPr lang="en-GB" sz="1800" dirty="0">
                <a:effectLst/>
                <a:latin typeface="NimbusRomNo9L"/>
              </a:rPr>
              <a:t>, they have little to no positive effect on per- </a:t>
            </a:r>
            <a:r>
              <a:rPr lang="en-GB" sz="1800" dirty="0" err="1">
                <a:effectLst/>
                <a:latin typeface="NimbusRomNo9L"/>
              </a:rPr>
              <a:t>formance</a:t>
            </a:r>
            <a:r>
              <a:rPr lang="en-GB" sz="1800" dirty="0">
                <a:effectLst/>
                <a:latin typeface="NimbusRomNo9L"/>
              </a:rPr>
              <a:t>, and rarely improve over character-level features. The exception to this rule is gender. </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NimbusRomNo9L"/>
              </a:rPr>
              <a:t>manually annotated our data set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800" dirty="0">
              <a:effectLst/>
              <a:latin typeface="NimbusRomNo9L"/>
            </a:endParaRPr>
          </a:p>
          <a:p>
            <a:r>
              <a:rPr lang="en-GB" sz="1800" dirty="0">
                <a:effectLst/>
                <a:latin typeface="NimbusRomNo9L"/>
              </a:rPr>
              <a:t>We find that the most influential features for the logistic regression (see Table 5) largely correspond with the most frequent terms in Table 2. We see, for instance different </a:t>
            </a:r>
            <a:r>
              <a:rPr lang="en-GB" sz="1800" dirty="0">
                <a:effectLst/>
                <a:latin typeface="CMMI10"/>
              </a:rPr>
              <a:t>n</a:t>
            </a:r>
            <a:r>
              <a:rPr lang="en-GB" sz="1800" dirty="0">
                <a:effectLst/>
                <a:latin typeface="NimbusRomNo9L"/>
              </a:rPr>
              <a:t>-gram lengths of the word “Islam” and “sexist”. </a:t>
            </a:r>
          </a:p>
          <a:p>
            <a:endParaRPr lang="en-GB" dirty="0"/>
          </a:p>
          <a:p>
            <a:r>
              <a:rPr lang="en-GB" sz="1800" dirty="0">
                <a:effectLst/>
                <a:latin typeface="NimbusRomNo9L"/>
              </a:rPr>
              <a:t>Intuitively, it makes sense that not only will the most frequent terms be indicative, but also that character </a:t>
            </a:r>
            <a:r>
              <a:rPr lang="en-GB" sz="1800" dirty="0">
                <a:effectLst/>
                <a:latin typeface="CMMI10"/>
              </a:rPr>
              <a:t>n</a:t>
            </a:r>
            <a:r>
              <a:rPr lang="en-GB" sz="1800" dirty="0">
                <a:effectLst/>
                <a:latin typeface="NimbusRomNo9L"/>
              </a:rPr>
              <a:t>-grams would outperform word </a:t>
            </a:r>
            <a:r>
              <a:rPr lang="en-GB" sz="1800" dirty="0">
                <a:effectLst/>
                <a:latin typeface="CMMI10"/>
              </a:rPr>
              <a:t>n</a:t>
            </a:r>
            <a:r>
              <a:rPr lang="en-GB" sz="1800" dirty="0">
                <a:effectLst/>
                <a:latin typeface="NimbusRomNo9L"/>
              </a:rPr>
              <a:t>- grams, due to character </a:t>
            </a:r>
            <a:r>
              <a:rPr lang="en-GB" sz="1800" dirty="0">
                <a:effectLst/>
                <a:latin typeface="CMMI10"/>
              </a:rPr>
              <a:t>n</a:t>
            </a:r>
            <a:r>
              <a:rPr lang="en-GB" sz="1800" dirty="0">
                <a:effectLst/>
                <a:latin typeface="NimbusRomNo9L"/>
              </a:rPr>
              <a:t>-gram matrices being far less sparse than the word </a:t>
            </a:r>
            <a:r>
              <a:rPr lang="en-GB" sz="1800" dirty="0">
                <a:effectLst/>
                <a:latin typeface="CMMI10"/>
              </a:rPr>
              <a:t>n</a:t>
            </a:r>
            <a:r>
              <a:rPr lang="en-GB" sz="1800" dirty="0">
                <a:effectLst/>
                <a:latin typeface="NimbusRomNo9L"/>
              </a:rPr>
              <a:t>-gram matrices. </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22</a:t>
            </a:fld>
            <a:endParaRPr lang="en-US" altLang="en-US" dirty="0"/>
          </a:p>
        </p:txBody>
      </p:sp>
    </p:spTree>
    <p:extLst>
      <p:ext uri="{BB962C8B-B14F-4D97-AF65-F5344CB8AC3E}">
        <p14:creationId xmlns:p14="http://schemas.microsoft.com/office/powerpoint/2010/main" val="1790002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Tx/>
              <a:buChar char="-"/>
            </a:pPr>
            <a:r>
              <a:rPr lang="en-GB" b="0" dirty="0"/>
              <a:t>Biased Attitudes, form the bedrock that enables escalation of hate and discrimination</a:t>
            </a:r>
          </a:p>
          <a:p>
            <a:pPr marL="285750" indent="-285750">
              <a:buFontTx/>
              <a:buChar char="-"/>
            </a:pPr>
            <a:r>
              <a:rPr lang="en-GB" b="0" dirty="0"/>
              <a:t>Progression towards Acts of Bias, including dehumanisation and slurs, to Discrimination, Violence and, eventually, Genocide</a:t>
            </a:r>
            <a:endParaRPr lang="en-NL" dirty="0">
              <a:sym typeface="Wingdings" pitchFamily="2" charset="2"/>
            </a:endParaRP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23</a:t>
            </a:fld>
            <a:endParaRPr lang="en-US" altLang="en-US" dirty="0"/>
          </a:p>
        </p:txBody>
      </p:sp>
    </p:spTree>
    <p:extLst>
      <p:ext uri="{BB962C8B-B14F-4D97-AF65-F5344CB8AC3E}">
        <p14:creationId xmlns:p14="http://schemas.microsoft.com/office/powerpoint/2010/main" val="310063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news broadly includes articles, claims, statements, speeches, posts, among other types of information related to public figures and organizations. The broad definition aims to impose minimum constraints in accord with the current resources: it emphasizes information authenticity, purposefully adopts a broad definition for the term news [</a:t>
            </a:r>
            <a:r>
              <a:rPr lang="en-US" dirty="0" err="1"/>
              <a:t>Vosoughi</a:t>
            </a:r>
            <a:r>
              <a:rPr lang="en-US" dirty="0"/>
              <a:t> et al. 2018], and weakens the requirement for information intention due to the difficulty in obtaining the ground truth (true intention). This definition supports most existing fake-news-related studies and datasets, as provided by the existing fact-checking websites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narrow definition addresses the public’s perception of fake news, especially following the 2016 U.S. presidential election. Note that deceptive news is more harmful and less distinguishable than incautiously false news, as the former pretends to be truth to mislead the public better. The narrow definition emphasizes both news authenticity and intentions; it also ensures the posted information is news by investigating if its publisher is a news outlet (e.g., CNN and New York Times). Often news outlets publish news in the form of articles with fixed components: a title, author(s), a body text, image(s) and/or video(s) that include the claims made by, or about, public figures and organizations. </a:t>
            </a:r>
          </a:p>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3</a:t>
            </a:fld>
            <a:endParaRPr lang="en-US"/>
          </a:p>
        </p:txBody>
      </p:sp>
    </p:spTree>
    <p:extLst>
      <p:ext uri="{BB962C8B-B14F-4D97-AF65-F5344CB8AC3E}">
        <p14:creationId xmlns:p14="http://schemas.microsoft.com/office/powerpoint/2010/main" val="538065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When would you remove ”not” as a stop word?</a:t>
            </a:r>
          </a:p>
          <a:p>
            <a:endParaRPr lang="en-NL"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NimbusRomNo9L"/>
              </a:rPr>
              <a:t>We provide a data set of 16k tweets annotated for hate speech. We also </a:t>
            </a:r>
            <a:r>
              <a:rPr lang="en-GB" sz="1800" dirty="0" err="1">
                <a:effectLst/>
                <a:latin typeface="NimbusRomNo9L"/>
              </a:rPr>
              <a:t>inves</a:t>
            </a:r>
            <a:r>
              <a:rPr lang="en-GB" sz="1800" dirty="0">
                <a:effectLst/>
                <a:latin typeface="NimbusRomNo9L"/>
              </a:rPr>
              <a:t>- </a:t>
            </a:r>
            <a:r>
              <a:rPr lang="en-GB" sz="1800" dirty="0" err="1">
                <a:effectLst/>
                <a:latin typeface="NimbusRomNo9L"/>
              </a:rPr>
              <a:t>tigate</a:t>
            </a:r>
            <a:r>
              <a:rPr lang="en-GB" sz="1800" dirty="0">
                <a:effectLst/>
                <a:latin typeface="NimbusRomNo9L"/>
              </a:rPr>
              <a:t> which of the features we use provide the best identification performance. We </a:t>
            </a:r>
            <a:r>
              <a:rPr lang="en-GB" sz="1800" dirty="0" err="1">
                <a:effectLst/>
                <a:latin typeface="NimbusRomNo9L"/>
              </a:rPr>
              <a:t>analyze</a:t>
            </a:r>
            <a:r>
              <a:rPr lang="en-GB" sz="1800" dirty="0">
                <a:effectLst/>
                <a:latin typeface="NimbusRomNo9L"/>
              </a:rPr>
              <a:t> the features that improve detection of hate speech in our corpus, and find that despite presumed differ- </a:t>
            </a:r>
            <a:r>
              <a:rPr lang="en-GB" sz="1800" dirty="0" err="1">
                <a:effectLst/>
                <a:latin typeface="NimbusRomNo9L"/>
              </a:rPr>
              <a:t>ences</a:t>
            </a:r>
            <a:r>
              <a:rPr lang="en-GB" sz="1800" dirty="0">
                <a:effectLst/>
                <a:latin typeface="NimbusRomNo9L"/>
              </a:rPr>
              <a:t> in the geographic and word-length </a:t>
            </a:r>
            <a:r>
              <a:rPr lang="en-GB" sz="1800" dirty="0" err="1">
                <a:effectLst/>
                <a:latin typeface="NimbusRomNo9L"/>
              </a:rPr>
              <a:t>distribu</a:t>
            </a:r>
            <a:r>
              <a:rPr lang="en-GB" sz="1800" dirty="0">
                <a:effectLst/>
                <a:latin typeface="NimbusRomNo9L"/>
              </a:rPr>
              <a:t>- </a:t>
            </a:r>
            <a:r>
              <a:rPr lang="en-GB" sz="1800" dirty="0" err="1">
                <a:effectLst/>
                <a:latin typeface="NimbusRomNo9L"/>
              </a:rPr>
              <a:t>tion</a:t>
            </a:r>
            <a:r>
              <a:rPr lang="en-GB" sz="1800" dirty="0">
                <a:effectLst/>
                <a:latin typeface="NimbusRomNo9L"/>
              </a:rPr>
              <a:t>, they have little to no positive effect on per- </a:t>
            </a:r>
            <a:r>
              <a:rPr lang="en-GB" sz="1800" dirty="0" err="1">
                <a:effectLst/>
                <a:latin typeface="NimbusRomNo9L"/>
              </a:rPr>
              <a:t>formance</a:t>
            </a:r>
            <a:r>
              <a:rPr lang="en-GB" sz="1800" dirty="0">
                <a:effectLst/>
                <a:latin typeface="NimbusRomNo9L"/>
              </a:rPr>
              <a:t>, and rarely improve over character-level features. The exception to this rule is gender. </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NimbusRomNo9L"/>
              </a:rPr>
              <a:t>manually annotated our data set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800" dirty="0">
              <a:effectLst/>
              <a:latin typeface="NimbusRomNo9L"/>
            </a:endParaRPr>
          </a:p>
          <a:p>
            <a:r>
              <a:rPr lang="en-GB" sz="1800" dirty="0">
                <a:effectLst/>
                <a:latin typeface="NimbusRomNo9L"/>
              </a:rPr>
              <a:t>We find that the most influential features for the logistic regression (see Table 5) largely correspond with the most frequent terms in Table 2. We see, for instance different </a:t>
            </a:r>
            <a:r>
              <a:rPr lang="en-GB" sz="1800" dirty="0">
                <a:effectLst/>
                <a:latin typeface="CMMI10"/>
              </a:rPr>
              <a:t>n</a:t>
            </a:r>
            <a:r>
              <a:rPr lang="en-GB" sz="1800" dirty="0">
                <a:effectLst/>
                <a:latin typeface="NimbusRomNo9L"/>
              </a:rPr>
              <a:t>-gram lengths of the word “Islam” and “sexist”. </a:t>
            </a:r>
          </a:p>
          <a:p>
            <a:endParaRPr lang="en-GB" dirty="0"/>
          </a:p>
          <a:p>
            <a:r>
              <a:rPr lang="en-GB" sz="1800" dirty="0">
                <a:effectLst/>
                <a:latin typeface="NimbusRomNo9L"/>
              </a:rPr>
              <a:t>Intuitively, it makes sense that not only will the most frequent terms be indicative, but also that character </a:t>
            </a:r>
            <a:r>
              <a:rPr lang="en-GB" sz="1800" dirty="0">
                <a:effectLst/>
                <a:latin typeface="CMMI10"/>
              </a:rPr>
              <a:t>n</a:t>
            </a:r>
            <a:r>
              <a:rPr lang="en-GB" sz="1800" dirty="0">
                <a:effectLst/>
                <a:latin typeface="NimbusRomNo9L"/>
              </a:rPr>
              <a:t>-grams would outperform word </a:t>
            </a:r>
            <a:r>
              <a:rPr lang="en-GB" sz="1800" dirty="0">
                <a:effectLst/>
                <a:latin typeface="CMMI10"/>
              </a:rPr>
              <a:t>n</a:t>
            </a:r>
            <a:r>
              <a:rPr lang="en-GB" sz="1800" dirty="0">
                <a:effectLst/>
                <a:latin typeface="NimbusRomNo9L"/>
              </a:rPr>
              <a:t>- grams, due to character </a:t>
            </a:r>
            <a:r>
              <a:rPr lang="en-GB" sz="1800" dirty="0">
                <a:effectLst/>
                <a:latin typeface="CMMI10"/>
              </a:rPr>
              <a:t>n</a:t>
            </a:r>
            <a:r>
              <a:rPr lang="en-GB" sz="1800" dirty="0">
                <a:effectLst/>
                <a:latin typeface="NimbusRomNo9L"/>
              </a:rPr>
              <a:t>-gram matrices being far less sparse than the word </a:t>
            </a:r>
            <a:r>
              <a:rPr lang="en-GB" sz="1800" dirty="0">
                <a:effectLst/>
                <a:latin typeface="CMMI10"/>
              </a:rPr>
              <a:t>n</a:t>
            </a:r>
            <a:r>
              <a:rPr lang="en-GB" sz="1800" dirty="0">
                <a:effectLst/>
                <a:latin typeface="NimbusRomNo9L"/>
              </a:rPr>
              <a:t>-gram matrices. </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24</a:t>
            </a:fld>
            <a:endParaRPr lang="en-US" altLang="en-US" dirty="0"/>
          </a:p>
        </p:txBody>
      </p:sp>
    </p:spTree>
    <p:extLst>
      <p:ext uri="{BB962C8B-B14F-4D97-AF65-F5344CB8AC3E}">
        <p14:creationId xmlns:p14="http://schemas.microsoft.com/office/powerpoint/2010/main" val="662503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NimbusRomNo9L"/>
              </a:rPr>
              <a:t>The classifier assigns each tweet to one of four predefined categories: racism, sexism, both (racism and sex- ism) and non-hate-speech </a:t>
            </a:r>
            <a:endParaRPr lang="en-GB"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25</a:t>
            </a:fld>
            <a:endParaRPr lang="en-US" altLang="en-US" dirty="0"/>
          </a:p>
        </p:txBody>
      </p:sp>
    </p:spTree>
    <p:extLst>
      <p:ext uri="{BB962C8B-B14F-4D97-AF65-F5344CB8AC3E}">
        <p14:creationId xmlns:p14="http://schemas.microsoft.com/office/powerpoint/2010/main" val="220265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u="none" strike="noStrike" dirty="0">
                <a:solidFill>
                  <a:srgbClr val="333333"/>
                </a:solidFill>
                <a:effectLst/>
                <a:latin typeface="-apple-system"/>
              </a:rPr>
              <a:t>Performance depends on data that is annotated by humans. high agreement is difficult due to the subjective nature of the task, and different cultural, geographic and social backgrounds of the annotators. </a:t>
            </a:r>
          </a:p>
          <a:p>
            <a:endParaRPr lang="en-GB" b="0" i="0" u="none" strike="noStrike" dirty="0">
              <a:solidFill>
                <a:srgbClr val="333333"/>
              </a:solidFill>
              <a:effectLst/>
              <a:latin typeface="-apple-system"/>
            </a:endParaRPr>
          </a:p>
          <a:p>
            <a:r>
              <a:rPr lang="en-GB" b="0" i="0" u="none" strike="noStrike" dirty="0">
                <a:solidFill>
                  <a:srgbClr val="333333"/>
                </a:solidFill>
                <a:effectLst/>
                <a:latin typeface="-apple-system"/>
              </a:rPr>
              <a:t>Furthermore, existing datasets capture only single types of hate speech such as sexism or racism; or single demographics such as people living in the United States, which negatively affects the recall when classifying data that are not captured in the training examples. </a:t>
            </a:r>
          </a:p>
          <a:p>
            <a:endParaRPr lang="en-GB" b="0" i="0" u="none" strike="noStrike" dirty="0">
              <a:solidFill>
                <a:srgbClr val="333333"/>
              </a:solidFill>
              <a:effectLst/>
              <a:latin typeface="-apple-system"/>
            </a:endParaRPr>
          </a:p>
          <a:p>
            <a:r>
              <a:rPr lang="en-GB" b="0" i="0" u="none" strike="noStrike" dirty="0">
                <a:solidFill>
                  <a:srgbClr val="333333"/>
                </a:solidFill>
                <a:effectLst/>
                <a:latin typeface="-apple-system"/>
              </a:rPr>
              <a:t>To tackle these problems, we make use of multi-task learning (MTL), a machine learning framework that seeks to utilize the similarities and subtle differences in annotations and datasets to improve performance on and regularize against another. </a:t>
            </a:r>
          </a:p>
          <a:p>
            <a:endParaRPr lang="en-GB" b="0" i="0" u="none" strike="noStrike" dirty="0">
              <a:solidFill>
                <a:srgbClr val="333333"/>
              </a:solidFill>
              <a:effectLst/>
              <a:latin typeface="-apple-system"/>
            </a:endParaRPr>
          </a:p>
          <a:p>
            <a:r>
              <a:rPr lang="en-GB" b="0" i="0" u="none" strike="noStrike" dirty="0">
                <a:solidFill>
                  <a:srgbClr val="333333"/>
                </a:solidFill>
                <a:effectLst/>
                <a:latin typeface="-apple-system"/>
              </a:rPr>
              <a:t>The rationale behind this idea is that certain information, which is encoded in the training data of some task, may help the model generalize better when learning how to make predictions for another related task</a:t>
            </a:r>
          </a:p>
          <a:p>
            <a:endParaRPr lang="en-NL" b="0" dirty="0"/>
          </a:p>
          <a:p>
            <a:r>
              <a:rPr lang="en-NL" b="0" dirty="0"/>
              <a:t>25k annotated tweets (92% agreement)</a:t>
            </a:r>
          </a:p>
          <a:p>
            <a:endParaRPr lang="en-NL" b="0" dirty="0"/>
          </a:p>
          <a:p>
            <a:r>
              <a:rPr lang="en-NL" b="0" dirty="0"/>
              <a:t>Method: word n-grams  (1,2,3 characters) </a:t>
            </a:r>
            <a:r>
              <a:rPr lang="en-NL" b="0" dirty="0">
                <a:sym typeface="Wingdings" pitchFamily="2" charset="2"/>
              </a:rPr>
              <a:t> Less psarse</a:t>
            </a:r>
          </a:p>
          <a:p>
            <a:r>
              <a:rPr lang="en-NL" b="0" dirty="0">
                <a:sym typeface="Wingdings" pitchFamily="2" charset="2"/>
              </a:rPr>
              <a:t>TF-IDF: Yes</a:t>
            </a:r>
          </a:p>
          <a:p>
            <a:r>
              <a:rPr lang="en-NL" b="0" dirty="0">
                <a:sym typeface="Wingdings" pitchFamily="2" charset="2"/>
              </a:rPr>
              <a:t>Other features</a:t>
            </a:r>
          </a:p>
          <a:p>
            <a:endParaRPr lang="en-NL" b="0" dirty="0">
              <a:sym typeface="Wingdings" pitchFamily="2" charset="2"/>
            </a:endParaRPr>
          </a:p>
          <a:p>
            <a:r>
              <a:rPr lang="en-NL" b="0" dirty="0">
                <a:sym typeface="Wingdings" pitchFamily="2" charset="2"/>
              </a:rPr>
              <a:t>Classifier: (many) but L2 Logistic Regression best</a:t>
            </a:r>
          </a:p>
          <a:p>
            <a:endParaRPr lang="en-NL" b="0" dirty="0">
              <a:sym typeface="Wingdings" pitchFamily="2" charset="2"/>
            </a:endParaRPr>
          </a:p>
          <a:p>
            <a:r>
              <a:rPr lang="en-NL" b="0" dirty="0">
                <a:sym typeface="Wingdings" pitchFamily="2" charset="2"/>
              </a:rPr>
              <a:t>0.91, 0.9, 0.9</a:t>
            </a:r>
          </a:p>
          <a:p>
            <a:endParaRPr lang="en-NL" b="0" dirty="0">
              <a:sym typeface="Wingdings" pitchFamily="2" charset="2"/>
            </a:endParaRPr>
          </a:p>
          <a:p>
            <a:r>
              <a:rPr lang="en-GB" b="0" i="0" u="none" strike="noStrike" dirty="0">
                <a:solidFill>
                  <a:srgbClr val="333333"/>
                </a:solidFill>
                <a:effectLst/>
                <a:latin typeface="-apple-system"/>
              </a:rPr>
              <a:t>We map the “Neither” class from Talat (</a:t>
            </a:r>
            <a:r>
              <a:rPr lang="en-GB" b="0" i="0" u="sng" dirty="0">
                <a:solidFill>
                  <a:srgbClr val="A345C9"/>
                </a:solidFill>
                <a:effectLst/>
                <a:latin typeface="-apple-system"/>
                <a:hlinkClick r:id="rId3" tooltip="Talat Z (2016) Are you a racist or am i seeing things? annotator influence on hate speech detection on twitter. In: Proceedings of the first workshop on NLP and computational social science, pp 138–142. Association for Computational Linguistics, Austin, Texas. &#10;                  http://aclweb.org/anthology/W16-5618&#10;                  &#10;                "/>
              </a:rPr>
              <a:t>2016</a:t>
            </a:r>
            <a:r>
              <a:rPr lang="en-GB" b="0" i="0" u="none" strike="noStrike" dirty="0">
                <a:solidFill>
                  <a:srgbClr val="333333"/>
                </a:solidFill>
                <a:effectLst/>
                <a:latin typeface="-apple-system"/>
              </a:rPr>
              <a:t>),Talat and </a:t>
            </a:r>
            <a:r>
              <a:rPr lang="en-GB" b="0" i="0" u="none" strike="noStrike" dirty="0" err="1">
                <a:solidFill>
                  <a:srgbClr val="333333"/>
                </a:solidFill>
                <a:effectLst/>
                <a:latin typeface="-apple-system"/>
              </a:rPr>
              <a:t>Hovy</a:t>
            </a:r>
            <a:r>
              <a:rPr lang="en-GB" b="0" i="0" u="none" strike="noStrike" dirty="0">
                <a:solidFill>
                  <a:srgbClr val="333333"/>
                </a:solidFill>
                <a:effectLst/>
                <a:latin typeface="-apple-system"/>
              </a:rPr>
              <a:t> (</a:t>
            </a:r>
            <a:r>
              <a:rPr lang="en-GB" b="0" i="0" u="sng" dirty="0">
                <a:solidFill>
                  <a:srgbClr val="A345C9"/>
                </a:solidFill>
                <a:effectLst/>
                <a:latin typeface="-apple-system"/>
                <a:hlinkClick r:id="rId4" tooltip="Talat Z, Hovy D (2016) Hateful symbols or hateful people? predictive features for hate speech detection on twitter. In: Proceedings of the NAACL student research workshop. Association for Computational Linguistics, San Diego, California"/>
              </a:rPr>
              <a:t>2016</a:t>
            </a:r>
            <a:r>
              <a:rPr lang="en-GB" b="0" i="0" u="none" strike="noStrike" dirty="0">
                <a:solidFill>
                  <a:srgbClr val="333333"/>
                </a:solidFill>
                <a:effectLst/>
                <a:latin typeface="-apple-system"/>
              </a:rPr>
              <a:t>) to the “Not Offensive” class in Davidson et al. (</a:t>
            </a:r>
            <a:r>
              <a:rPr lang="en-GB" b="0" i="0" u="sng" dirty="0">
                <a:solidFill>
                  <a:srgbClr val="A345C9"/>
                </a:solidFill>
                <a:effectLst/>
                <a:latin typeface="-apple-system"/>
                <a:hlinkClick r:id="rId5" tooltip="Davidson T, Warmsley D, Macy M, Weber I (2017) Automated hate speech detection and the problem of offensive language. In: Proceedings of ICWSM"/>
              </a:rPr>
              <a:t>2017</a:t>
            </a:r>
            <a:r>
              <a:rPr lang="en-GB" b="0" i="0" u="none" strike="noStrike" dirty="0">
                <a:solidFill>
                  <a:srgbClr val="333333"/>
                </a:solidFill>
                <a:effectLst/>
                <a:latin typeface="-apple-system"/>
              </a:rPr>
              <a:t>). </a:t>
            </a:r>
          </a:p>
          <a:p>
            <a:r>
              <a:rPr lang="en-GB" b="0" i="0" u="none" strike="noStrike" dirty="0">
                <a:solidFill>
                  <a:srgbClr val="333333"/>
                </a:solidFill>
                <a:effectLst/>
                <a:latin typeface="-apple-system"/>
              </a:rPr>
              <a:t>We also observe that in Davidson et al. (</a:t>
            </a:r>
            <a:r>
              <a:rPr lang="en-GB" b="0" i="0" u="sng" dirty="0">
                <a:solidFill>
                  <a:srgbClr val="A345C9"/>
                </a:solidFill>
                <a:effectLst/>
                <a:latin typeface="-apple-system"/>
                <a:hlinkClick r:id="rId5" tooltip="Davidson T, Warmsley D, Macy M, Weber I (2017) Automated hate speech detection and the problem of offensive language. In: Proceedings of ICWSM"/>
              </a:rPr>
              <a:t>2017</a:t>
            </a:r>
            <a:r>
              <a:rPr lang="en-GB" b="0" i="0" u="none" strike="noStrike" dirty="0">
                <a:solidFill>
                  <a:srgbClr val="333333"/>
                </a:solidFill>
                <a:effectLst/>
                <a:latin typeface="-apple-system"/>
              </a:rPr>
              <a:t>), a large majority of the tweets annotated as offensive language are sexist so we map the “Offensive” class to “Sexist”.</a:t>
            </a:r>
          </a:p>
          <a:p>
            <a:r>
              <a:rPr lang="en-GB" b="0" i="0" u="none" strike="noStrike" dirty="0">
                <a:solidFill>
                  <a:srgbClr val="333333"/>
                </a:solidFill>
                <a:effectLst/>
                <a:latin typeface="-apple-system"/>
              </a:rPr>
              <a:t> A large majority of the tweets </a:t>
            </a:r>
            <a:r>
              <a:rPr lang="en-GB" b="0" i="0" u="none" strike="noStrike" dirty="0" err="1">
                <a:solidFill>
                  <a:srgbClr val="333333"/>
                </a:solidFill>
                <a:effectLst/>
                <a:latin typeface="-apple-system"/>
              </a:rPr>
              <a:t>labeled</a:t>
            </a:r>
            <a:r>
              <a:rPr lang="en-GB" b="0" i="0" u="none" strike="noStrike" dirty="0">
                <a:solidFill>
                  <a:srgbClr val="333333"/>
                </a:solidFill>
                <a:effectLst/>
                <a:latin typeface="-apple-system"/>
              </a:rPr>
              <a:t> as hate-speech contain racist slurs and remarks, so we map the “Hate Speech” in Davidson et al. (</a:t>
            </a:r>
            <a:r>
              <a:rPr lang="en-GB" b="0" i="0" u="sng" dirty="0">
                <a:solidFill>
                  <a:srgbClr val="A345C9"/>
                </a:solidFill>
                <a:effectLst/>
                <a:latin typeface="-apple-system"/>
                <a:hlinkClick r:id="rId5" tooltip="Davidson T, Warmsley D, Macy M, Weber I (2017) Automated hate speech detection and the problem of offensive language. In: Proceedings of ICWSM"/>
              </a:rPr>
              <a:t>2017</a:t>
            </a:r>
            <a:r>
              <a:rPr lang="en-GB" b="0" i="0" u="none" strike="noStrike" dirty="0">
                <a:solidFill>
                  <a:srgbClr val="333333"/>
                </a:solidFill>
                <a:effectLst/>
                <a:latin typeface="-apple-system"/>
              </a:rPr>
              <a:t>) class to the “Racism” class in Talat (</a:t>
            </a:r>
            <a:r>
              <a:rPr lang="en-GB" b="0" i="0" u="sng" dirty="0">
                <a:solidFill>
                  <a:srgbClr val="A345C9"/>
                </a:solidFill>
                <a:effectLst/>
                <a:latin typeface="-apple-system"/>
                <a:hlinkClick r:id="rId3" tooltip="Talat Z (2016) Are you a racist or am i seeing things? annotator influence on hate speech detection on twitter. In: Proceedings of the first workshop on NLP and computational social science, pp 138–142. Association for Computational Linguistics, Austin, Texas. &#10;                  http://aclweb.org/anthology/W16-5618&#10;                  &#10;                "/>
              </a:rPr>
              <a:t>2016</a:t>
            </a:r>
            <a:r>
              <a:rPr lang="en-GB" b="0" i="0" u="none" strike="noStrike" dirty="0">
                <a:solidFill>
                  <a:srgbClr val="333333"/>
                </a:solidFill>
                <a:effectLst/>
                <a:latin typeface="-apple-system"/>
              </a:rPr>
              <a:t>); Talat and </a:t>
            </a:r>
            <a:r>
              <a:rPr lang="en-GB" b="0" i="0" u="none" strike="noStrike" dirty="0" err="1">
                <a:solidFill>
                  <a:srgbClr val="333333"/>
                </a:solidFill>
                <a:effectLst/>
                <a:latin typeface="-apple-system"/>
              </a:rPr>
              <a:t>Hovy</a:t>
            </a:r>
            <a:r>
              <a:rPr lang="en-GB" b="0" i="0" u="none" strike="noStrike" dirty="0">
                <a:solidFill>
                  <a:srgbClr val="333333"/>
                </a:solidFill>
                <a:effectLst/>
                <a:latin typeface="-apple-system"/>
              </a:rPr>
              <a:t> (</a:t>
            </a:r>
            <a:r>
              <a:rPr lang="en-GB" b="0" i="0" u="sng" dirty="0">
                <a:solidFill>
                  <a:srgbClr val="A345C9"/>
                </a:solidFill>
                <a:effectLst/>
                <a:latin typeface="-apple-system"/>
                <a:hlinkClick r:id="rId4" tooltip="Talat Z, Hovy D (2016) Hateful symbols or hateful people? predictive features for hate speech detection on twitter. In: Proceedings of the NAACL student research workshop. Association for Computational Linguistics, San Diego, California"/>
              </a:rPr>
              <a:t>2016</a:t>
            </a:r>
            <a:r>
              <a:rPr lang="en-GB" b="0" i="0" u="none" strike="noStrike" dirty="0">
                <a:solidFill>
                  <a:srgbClr val="333333"/>
                </a:solidFill>
                <a:effectLst/>
                <a:latin typeface="-apple-system"/>
              </a:rPr>
              <a:t>).</a:t>
            </a:r>
            <a:endParaRPr lang="en-NL" b="0"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26</a:t>
            </a:fld>
            <a:endParaRPr lang="en-US" altLang="en-US" dirty="0"/>
          </a:p>
        </p:txBody>
      </p:sp>
    </p:spTree>
    <p:extLst>
      <p:ext uri="{BB962C8B-B14F-4D97-AF65-F5344CB8AC3E}">
        <p14:creationId xmlns:p14="http://schemas.microsoft.com/office/powerpoint/2010/main" val="4097468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output vectors of each transformer encoder are concatenated, and a matrix is produced. </a:t>
            </a:r>
          </a:p>
          <a:p>
            <a:r>
              <a:rPr lang="en-GB" dirty="0"/>
              <a:t>The convolutional operation is performed with a window of size (3, hidden size of BERT which is 768 in </a:t>
            </a:r>
            <a:r>
              <a:rPr lang="en-GB" b="0" i="0" u="none" strike="noStrike" dirty="0" err="1">
                <a:effectLst/>
                <a:latin typeface="STIXGeneral-Regular" pitchFamily="2" charset="2"/>
              </a:rPr>
              <a:t>BERTbase</a:t>
            </a:r>
            <a:r>
              <a:rPr lang="en-GB" b="0" i="0" u="none" strike="noStrike" dirty="0" err="1">
                <a:effectLst/>
              </a:rPr>
              <a:t>BERTbase</a:t>
            </a:r>
            <a:r>
              <a:rPr lang="en-GB" dirty="0">
                <a:effectLst/>
              </a:rPr>
              <a:t> model) and the maximum value is generated for each transformer encoder by applying max pooling on the convolution output. By concatenating these values, a vector is generated which is given as input to a fully connected network.</a:t>
            </a:r>
          </a:p>
          <a:p>
            <a:r>
              <a:rPr lang="en-GB" dirty="0">
                <a:effectLst/>
              </a:rPr>
              <a:t> By applying </a:t>
            </a:r>
            <a:r>
              <a:rPr lang="en-GB" dirty="0" err="1">
                <a:effectLst/>
              </a:rPr>
              <a:t>softmax</a:t>
            </a:r>
            <a:r>
              <a:rPr lang="en-GB" dirty="0">
                <a:effectLst/>
              </a:rPr>
              <a:t> on the input, the classification operation is performed.</a:t>
            </a:r>
            <a:endParaRPr lang="en-NL" b="0" dirty="0"/>
          </a:p>
          <a:p>
            <a:r>
              <a:rPr lang="en-NL" b="0" dirty="0"/>
              <a:t>25k annotated tweets (92% agreement)</a:t>
            </a:r>
          </a:p>
          <a:p>
            <a:endParaRPr lang="en-NL" b="0" dirty="0"/>
          </a:p>
          <a:p>
            <a:r>
              <a:rPr lang="en-NL" b="0" dirty="0"/>
              <a:t>Method: word n-grams  (1,2,3 characters) </a:t>
            </a:r>
            <a:r>
              <a:rPr lang="en-NL" b="0" dirty="0">
                <a:sym typeface="Wingdings" pitchFamily="2" charset="2"/>
              </a:rPr>
              <a:t> Less psarse</a:t>
            </a:r>
          </a:p>
          <a:p>
            <a:r>
              <a:rPr lang="en-NL" b="0" dirty="0">
                <a:sym typeface="Wingdings" pitchFamily="2" charset="2"/>
              </a:rPr>
              <a:t>TF-IDF: Yes</a:t>
            </a:r>
          </a:p>
          <a:p>
            <a:r>
              <a:rPr lang="en-NL" b="0" dirty="0">
                <a:sym typeface="Wingdings" pitchFamily="2" charset="2"/>
              </a:rPr>
              <a:t>Other features</a:t>
            </a:r>
          </a:p>
          <a:p>
            <a:endParaRPr lang="en-NL" b="0" dirty="0">
              <a:sym typeface="Wingdings" pitchFamily="2" charset="2"/>
            </a:endParaRPr>
          </a:p>
          <a:p>
            <a:r>
              <a:rPr lang="en-NL" b="0" dirty="0">
                <a:sym typeface="Wingdings" pitchFamily="2" charset="2"/>
              </a:rPr>
              <a:t>Classifier: (many) but L2 Logistic Regression best</a:t>
            </a:r>
          </a:p>
          <a:p>
            <a:endParaRPr lang="en-NL" b="0" dirty="0">
              <a:sym typeface="Wingdings" pitchFamily="2" charset="2"/>
            </a:endParaRPr>
          </a:p>
          <a:p>
            <a:r>
              <a:rPr lang="en-NL" b="0" dirty="0">
                <a:sym typeface="Wingdings" pitchFamily="2" charset="2"/>
              </a:rPr>
              <a:t>0.91, 0.9, 0.9</a:t>
            </a:r>
          </a:p>
          <a:p>
            <a:endParaRPr lang="en-NL" b="0" dirty="0">
              <a:sym typeface="Wingdings" pitchFamily="2" charset="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800" dirty="0">
                <a:effectLst/>
                <a:latin typeface="CMR1065"/>
              </a:rPr>
              <a:t>Using the pre-trained BERT model as initial embeddings and fine-tuning the model with a fully connected linear classifier (</a:t>
            </a:r>
            <a:r>
              <a:rPr lang="en-GB" sz="1800" dirty="0" err="1">
                <a:effectLst/>
                <a:latin typeface="CMR1065"/>
              </a:rPr>
              <a:t>BERT</a:t>
            </a:r>
            <a:r>
              <a:rPr lang="en-GB" sz="1800" dirty="0" err="1">
                <a:effectLst/>
                <a:latin typeface="CMR764"/>
              </a:rPr>
              <a:t>base</a:t>
            </a:r>
            <a:r>
              <a:rPr lang="en-GB" sz="1800" dirty="0">
                <a:effectLst/>
                <a:latin typeface="CMR1065"/>
              </a:rPr>
              <a:t>) outperforms previous baselines yield- </a:t>
            </a:r>
            <a:r>
              <a:rPr lang="en-GB" sz="1800" dirty="0" err="1">
                <a:effectLst/>
                <a:latin typeface="CMR1065"/>
              </a:rPr>
              <a:t>ing</a:t>
            </a:r>
            <a:r>
              <a:rPr lang="en-GB" sz="1800" dirty="0">
                <a:effectLst/>
                <a:latin typeface="CMR1065"/>
              </a:rPr>
              <a:t> F1-score of 81% and 91% for datasets of Waseem and Davidson respectively. Inserting a CNN to pre-trained BERT model for fine-tuning on downstream task provides the best results as F1- score of 88% and 92% for datasets of Waseem and Davidson and it clearly exceeds the baselines. Intuitively, this makes sense that combining all pre-trained BERT layers with a CNN yields better results in which our model uses all the information included in different layers of pre-trained BERT during the fine-tuning phase. This information contains both syntactical and contextual features coming from lower layers to higher layers of BERT. </a:t>
            </a:r>
            <a:endParaRPr lang="en-GB" dirty="0"/>
          </a:p>
          <a:p>
            <a:endParaRPr lang="en-NL" b="0" dirty="0"/>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28</a:t>
            </a:fld>
            <a:endParaRPr lang="en-US" altLang="en-US" dirty="0"/>
          </a:p>
        </p:txBody>
      </p:sp>
    </p:spTree>
    <p:extLst>
      <p:ext uri="{BB962C8B-B14F-4D97-AF65-F5344CB8AC3E}">
        <p14:creationId xmlns:p14="http://schemas.microsoft.com/office/powerpoint/2010/main" val="1784924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29</a:t>
            </a:fld>
            <a:endParaRPr lang="en-US" altLang="en-US" dirty="0"/>
          </a:p>
        </p:txBody>
      </p:sp>
    </p:spTree>
    <p:extLst>
      <p:ext uri="{BB962C8B-B14F-4D97-AF65-F5344CB8AC3E}">
        <p14:creationId xmlns:p14="http://schemas.microsoft.com/office/powerpoint/2010/main" val="4247565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u="none" strike="noStrike" dirty="0">
                <a:solidFill>
                  <a:srgbClr val="202020"/>
                </a:solidFill>
                <a:effectLst/>
                <a:latin typeface="Helvetica" pitchFamily="2" charset="0"/>
              </a:rPr>
              <a:t>Consequently, we explored the actual usage of the WAR frame, and explored which topics (among the topics identified in the first part of the study) are more frequently framed within the metaphor of WAR. </a:t>
            </a:r>
          </a:p>
          <a:p>
            <a:endParaRPr lang="en-GB" b="0" i="0" u="none" strike="noStrike" dirty="0">
              <a:solidFill>
                <a:srgbClr val="202020"/>
              </a:solidFill>
              <a:effectLst/>
              <a:latin typeface="Helvetica" pitchFamily="2" charset="0"/>
            </a:endParaRPr>
          </a:p>
          <a:p>
            <a:r>
              <a:rPr lang="en-GB" b="0" i="0" u="none" strike="noStrike" dirty="0">
                <a:solidFill>
                  <a:srgbClr val="202020"/>
                </a:solidFill>
                <a:effectLst/>
                <a:latin typeface="Helvetica" pitchFamily="2" charset="0"/>
              </a:rPr>
              <a:t>To do so, we compiled a list of war-related lexical units and ran it against our corpus of Covid-19 tweets, observing and discussing which lexical units of each frame were used in the tweets, and within which topics. </a:t>
            </a:r>
          </a:p>
          <a:p>
            <a:endParaRPr lang="en-GB" b="0" i="0" u="none" strike="noStrike" dirty="0">
              <a:solidFill>
                <a:srgbClr val="202020"/>
              </a:solidFill>
              <a:effectLst/>
              <a:latin typeface="Helvetica" pitchFamily="2" charset="0"/>
            </a:endParaRPr>
          </a:p>
          <a:p>
            <a:r>
              <a:rPr lang="en-GB" b="0" i="0" u="none" strike="noStrike" dirty="0">
                <a:solidFill>
                  <a:srgbClr val="202020"/>
                </a:solidFill>
                <a:effectLst/>
                <a:latin typeface="Helvetica" pitchFamily="2" charset="0"/>
              </a:rPr>
              <a:t>The results show that 5.32% of all tweets contain war-related terms and are therefore likely to frame the discourse around Covid-19 metaphorically, in terms of a literal war.</a:t>
            </a: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31</a:t>
            </a:fld>
            <a:endParaRPr lang="en-US" altLang="en-US" dirty="0"/>
          </a:p>
        </p:txBody>
      </p:sp>
    </p:spTree>
    <p:extLst>
      <p:ext uri="{BB962C8B-B14F-4D97-AF65-F5344CB8AC3E}">
        <p14:creationId xmlns:p14="http://schemas.microsoft.com/office/powerpoint/2010/main" val="1332668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32</a:t>
            </a:fld>
            <a:endParaRPr lang="en-US" altLang="en-US" dirty="0"/>
          </a:p>
        </p:txBody>
      </p:sp>
    </p:spTree>
    <p:extLst>
      <p:ext uri="{BB962C8B-B14F-4D97-AF65-F5344CB8AC3E}">
        <p14:creationId xmlns:p14="http://schemas.microsoft.com/office/powerpoint/2010/main" val="2723086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Arial" charset="0"/>
                <a:ea typeface="+mn-ea"/>
                <a:cs typeface="+mn-cs"/>
              </a:rPr>
              <a:t>Frequently found frames in migration coverage are the ‘Economy’</a:t>
            </a:r>
            <a:br>
              <a:rPr lang="en-GB" dirty="0"/>
            </a:br>
            <a:r>
              <a:rPr lang="en-GB" sz="1200" kern="1200" dirty="0">
                <a:solidFill>
                  <a:schemeClr val="tx1"/>
                </a:solidFill>
                <a:effectLst/>
                <a:latin typeface="Arial" charset="0"/>
                <a:ea typeface="+mn-ea"/>
                <a:cs typeface="+mn-cs"/>
              </a:rPr>
              <a:t>frame (e.g. migrant workers’ impact on the job market), the ‘Welfare’</a:t>
            </a:r>
            <a:br>
              <a:rPr lang="en-GB" dirty="0"/>
            </a:br>
            <a:r>
              <a:rPr lang="en-GB" sz="1200" kern="1200" dirty="0">
                <a:solidFill>
                  <a:schemeClr val="tx1"/>
                </a:solidFill>
                <a:effectLst/>
                <a:latin typeface="Arial" charset="0"/>
                <a:ea typeface="+mn-ea"/>
                <a:cs typeface="+mn-cs"/>
              </a:rPr>
              <a:t>frame (i.e. migrants’ impact on the welfare system), crime and security-related</a:t>
            </a:r>
            <a:br>
              <a:rPr lang="en-GB" dirty="0"/>
            </a:br>
            <a:r>
              <a:rPr lang="en-GB" sz="1200" kern="1200" dirty="0">
                <a:solidFill>
                  <a:schemeClr val="tx1"/>
                </a:solidFill>
                <a:effectLst/>
                <a:latin typeface="Arial" charset="0"/>
                <a:ea typeface="+mn-ea"/>
                <a:cs typeface="+mn-cs"/>
              </a:rPr>
              <a:t>perspectives and an emphasis on political and legal processes (e.g.</a:t>
            </a:r>
            <a:br>
              <a:rPr lang="en-GB" dirty="0"/>
            </a:br>
            <a:r>
              <a:rPr lang="en-GB" sz="1200" kern="1200" dirty="0" err="1">
                <a:solidFill>
                  <a:schemeClr val="tx1"/>
                </a:solidFill>
                <a:effectLst/>
                <a:latin typeface="Arial" charset="0"/>
                <a:ea typeface="+mn-ea"/>
                <a:cs typeface="+mn-cs"/>
              </a:rPr>
              <a:t>Gabrielatos</a:t>
            </a:r>
            <a:r>
              <a:rPr lang="en-GB" sz="1200" kern="1200" dirty="0">
                <a:solidFill>
                  <a:schemeClr val="tx1"/>
                </a:solidFill>
                <a:effectLst/>
                <a:latin typeface="Arial" charset="0"/>
                <a:ea typeface="+mn-ea"/>
                <a:cs typeface="+mn-cs"/>
              </a:rPr>
              <a:t> and Baker 2008; McLaren et al. 2018</a:t>
            </a:r>
          </a:p>
          <a:p>
            <a:endParaRPr lang="en-GB" sz="1200" kern="1200" dirty="0">
              <a:solidFill>
                <a:schemeClr val="tx1"/>
              </a:solidFill>
              <a:effectLst/>
              <a:latin typeface="Arial" charset="0"/>
              <a:ea typeface="+mn-ea"/>
              <a:cs typeface="+mn-cs"/>
            </a:endParaRPr>
          </a:p>
          <a:p>
            <a:r>
              <a:rPr lang="en-GB" b="0" i="1" u="none" strike="noStrike" dirty="0">
                <a:solidFill>
                  <a:srgbClr val="2A2A2A"/>
                </a:solidFill>
                <a:effectLst/>
                <a:latin typeface="Merriweather" pitchFamily="2" charset="77"/>
              </a:rPr>
              <a:t>Hungary:</a:t>
            </a:r>
            <a:r>
              <a:rPr lang="en-GB" b="0" i="0" u="none" strike="noStrike" dirty="0">
                <a:solidFill>
                  <a:srgbClr val="2A2A2A"/>
                </a:solidFill>
                <a:effectLst/>
                <a:latin typeface="Merriweather" pitchFamily="2" charset="77"/>
              </a:rPr>
              <a:t> Three key dynamics are visible (see </a:t>
            </a:r>
            <a:r>
              <a:rPr lang="en-GB" b="0" i="0" u="none" strike="noStrike" dirty="0">
                <a:solidFill>
                  <a:srgbClr val="006FB7"/>
                </a:solidFill>
                <a:effectLst/>
                <a:latin typeface="Merriweather" pitchFamily="2" charset="77"/>
              </a:rPr>
              <a:t>Figure 2</a:t>
            </a:r>
            <a:r>
              <a:rPr lang="en-GB" b="0" i="0" u="none" strike="noStrike" dirty="0">
                <a:solidFill>
                  <a:srgbClr val="2A2A2A"/>
                </a:solidFill>
                <a:effectLst/>
                <a:latin typeface="Merriweather" pitchFamily="2" charset="77"/>
              </a:rPr>
              <a:t>). First, before May 2015, media framing was mainly concerned with (international) ‘humanitarian aid’. However, as refugees arrived more numerously on Hungarian soil, the framing changed. In a similar way, a more general ‘crime and terrorism’ frame made way for the more specific ‘border’ frame—also concerned with the security of the country, although with a clearer focus (see also </a:t>
            </a:r>
            <a:r>
              <a:rPr lang="en-GB" b="0" i="0" u="none" strike="noStrike" dirty="0">
                <a:solidFill>
                  <a:srgbClr val="006FB7"/>
                </a:solidFill>
                <a:effectLst/>
                <a:latin typeface="Merriweather" pitchFamily="2" charset="77"/>
              </a:rPr>
              <a:t>Georgiou and </a:t>
            </a:r>
            <a:r>
              <a:rPr lang="en-GB" b="0" i="0" u="none" strike="noStrike" dirty="0" err="1">
                <a:solidFill>
                  <a:srgbClr val="006FB7"/>
                </a:solidFill>
                <a:effectLst/>
                <a:latin typeface="Merriweather" pitchFamily="2" charset="77"/>
              </a:rPr>
              <a:t>Zaborowski</a:t>
            </a:r>
            <a:r>
              <a:rPr lang="en-GB" b="0" i="0" u="none" strike="noStrike" dirty="0">
                <a:solidFill>
                  <a:srgbClr val="006FB7"/>
                </a:solidFill>
                <a:effectLst/>
                <a:latin typeface="Merriweather" pitchFamily="2" charset="77"/>
              </a:rPr>
              <a:t> 2017</a:t>
            </a:r>
            <a:r>
              <a:rPr lang="en-GB" b="0" i="0" u="none" strike="noStrike" dirty="0">
                <a:solidFill>
                  <a:srgbClr val="2A2A2A"/>
                </a:solidFill>
                <a:effectLst/>
                <a:latin typeface="Merriweather" pitchFamily="2" charset="77"/>
              </a:rPr>
              <a:t>). The peak of the ‘crisis’ is thus mirrored in media coverage by a peak in ‘border’ framing. Soon thereafter, the Hungarian government decided to close its border to Croatia (October 2015). After borders were closed, the framing shifted from the national level (i.e. ‘border’ and ‘national refugee policy’) to the European level (i.e. ‘EU refugee policy’). Hungarian media were waiting for European Union decision makers to find a solution to the ‘crisis’.</a:t>
            </a:r>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33</a:t>
            </a:fld>
            <a:endParaRPr lang="en-US" altLang="en-US" dirty="0"/>
          </a:p>
        </p:txBody>
      </p:sp>
    </p:spTree>
    <p:extLst>
      <p:ext uri="{BB962C8B-B14F-4D97-AF65-F5344CB8AC3E}">
        <p14:creationId xmlns:p14="http://schemas.microsoft.com/office/powerpoint/2010/main" val="415070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1200" kern="1200" dirty="0">
              <a:solidFill>
                <a:schemeClr val="tx1"/>
              </a:solidFill>
              <a:effectLst/>
              <a:latin typeface="Arial" charset="0"/>
              <a:ea typeface="+mn-ea"/>
              <a:cs typeface="+mn-cs"/>
            </a:endParaRPr>
          </a:p>
          <a:p>
            <a:r>
              <a:rPr lang="en-GB" b="0" i="1" u="none" strike="noStrike" dirty="0">
                <a:solidFill>
                  <a:srgbClr val="2A2A2A"/>
                </a:solidFill>
                <a:effectLst/>
                <a:latin typeface="Merriweather" pitchFamily="2" charset="77"/>
              </a:rPr>
              <a:t>Hungary:</a:t>
            </a:r>
            <a:r>
              <a:rPr lang="en-GB" b="0" i="0" u="none" strike="noStrike" dirty="0">
                <a:solidFill>
                  <a:srgbClr val="2A2A2A"/>
                </a:solidFill>
                <a:effectLst/>
                <a:latin typeface="Merriweather" pitchFamily="2" charset="77"/>
              </a:rPr>
              <a:t> before May 2015, media framing was mainly concerned with (international) ‘humanitarian aid’. However, as refugees arrived more numerously on Hungarian soil, the framing changed. In a similar way, a more general ‘crime and terrorism’ frame made way for the more specific ‘border’ frame—also concerned with the security of the country, although with a clearer focus (see also </a:t>
            </a:r>
            <a:r>
              <a:rPr lang="en-GB" b="0" i="0" u="none" strike="noStrike" dirty="0">
                <a:solidFill>
                  <a:srgbClr val="006FB7"/>
                </a:solidFill>
                <a:effectLst/>
                <a:latin typeface="Merriweather" pitchFamily="2" charset="77"/>
              </a:rPr>
              <a:t>Georgiou and </a:t>
            </a:r>
            <a:r>
              <a:rPr lang="en-GB" b="0" i="0" u="none" strike="noStrike" dirty="0" err="1">
                <a:solidFill>
                  <a:srgbClr val="006FB7"/>
                </a:solidFill>
                <a:effectLst/>
                <a:latin typeface="Merriweather" pitchFamily="2" charset="77"/>
              </a:rPr>
              <a:t>Zaborowski</a:t>
            </a:r>
            <a:r>
              <a:rPr lang="en-GB" b="0" i="0" u="none" strike="noStrike" dirty="0">
                <a:solidFill>
                  <a:srgbClr val="006FB7"/>
                </a:solidFill>
                <a:effectLst/>
                <a:latin typeface="Merriweather" pitchFamily="2" charset="77"/>
              </a:rPr>
              <a:t> 2017</a:t>
            </a:r>
            <a:r>
              <a:rPr lang="en-GB" b="0" i="0" u="none" strike="noStrike" dirty="0">
                <a:solidFill>
                  <a:srgbClr val="2A2A2A"/>
                </a:solidFill>
                <a:effectLst/>
                <a:latin typeface="Merriweather" pitchFamily="2" charset="77"/>
              </a:rPr>
              <a:t>). </a:t>
            </a:r>
          </a:p>
          <a:p>
            <a:r>
              <a:rPr lang="en-GB" b="0" i="0" u="none" strike="noStrike" dirty="0">
                <a:solidFill>
                  <a:srgbClr val="2A2A2A"/>
                </a:solidFill>
                <a:effectLst/>
                <a:latin typeface="Merriweather" pitchFamily="2" charset="77"/>
              </a:rPr>
              <a:t>The peak of the ‘crisis’ is thus mirrored in media coverage by a peak in ‘border’ framing. Soon thereafter, the Hungarian government decided to close its border to Croatia (October 2015). After borders were closed, the framing shifted from the national level (i.e. ‘border’ and ‘national refugee policy’) to the European level (i.e. ‘EU refugee policy’). Hungarian media were waiting for European Union decision makers to find a solution to the ‘crisis’.</a:t>
            </a:r>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r>
              <a:rPr lang="en-GB" b="0" i="1" u="none" strike="noStrike" dirty="0">
                <a:solidFill>
                  <a:srgbClr val="2A2A2A"/>
                </a:solidFill>
                <a:effectLst/>
                <a:latin typeface="Merriweather" pitchFamily="2" charset="77"/>
              </a:rPr>
              <a:t>Germany:</a:t>
            </a:r>
            <a:r>
              <a:rPr lang="en-GB" b="0" i="0" u="none" strike="noStrike" dirty="0">
                <a:solidFill>
                  <a:srgbClr val="2A2A2A"/>
                </a:solidFill>
                <a:effectLst/>
                <a:latin typeface="Merriweather" pitchFamily="2" charset="77"/>
              </a:rPr>
              <a:t> In the months leading to the peak of the ‘refugee crisis’, the ‘border’ frame is most salient (see </a:t>
            </a:r>
            <a:r>
              <a:rPr lang="en-GB" b="0" i="0" u="none" strike="noStrike" dirty="0">
                <a:solidFill>
                  <a:srgbClr val="006FB7"/>
                </a:solidFill>
                <a:effectLst/>
                <a:latin typeface="Merriweather" pitchFamily="2" charset="77"/>
              </a:rPr>
              <a:t>Figure 2</a:t>
            </a:r>
            <a:r>
              <a:rPr lang="en-GB" b="0" i="0" u="none" strike="noStrike" dirty="0">
                <a:solidFill>
                  <a:srgbClr val="2A2A2A"/>
                </a:solidFill>
                <a:effectLst/>
                <a:latin typeface="Merriweather" pitchFamily="2" charset="77"/>
              </a:rPr>
              <a:t>). However, after Merkel’s well-known assertion ‘</a:t>
            </a:r>
            <a:r>
              <a:rPr lang="en-GB" b="0" i="1" u="none" strike="noStrike" dirty="0" err="1">
                <a:solidFill>
                  <a:srgbClr val="2A2A2A"/>
                </a:solidFill>
                <a:effectLst/>
                <a:latin typeface="Merriweather" pitchFamily="2" charset="77"/>
              </a:rPr>
              <a:t>Wir</a:t>
            </a:r>
            <a:r>
              <a:rPr lang="en-GB" b="0" i="1" u="none" strike="noStrike" dirty="0">
                <a:solidFill>
                  <a:srgbClr val="2A2A2A"/>
                </a:solidFill>
                <a:effectLst/>
                <a:latin typeface="Merriweather" pitchFamily="2" charset="77"/>
              </a:rPr>
              <a:t> </a:t>
            </a:r>
            <a:r>
              <a:rPr lang="en-GB" b="0" i="1" u="none" strike="noStrike" dirty="0" err="1">
                <a:solidFill>
                  <a:srgbClr val="2A2A2A"/>
                </a:solidFill>
                <a:effectLst/>
                <a:latin typeface="Merriweather" pitchFamily="2" charset="77"/>
              </a:rPr>
              <a:t>schaffen</a:t>
            </a:r>
            <a:r>
              <a:rPr lang="en-GB" b="0" i="1" u="none" strike="noStrike" dirty="0">
                <a:solidFill>
                  <a:srgbClr val="2A2A2A"/>
                </a:solidFill>
                <a:effectLst/>
                <a:latin typeface="Merriweather" pitchFamily="2" charset="77"/>
              </a:rPr>
              <a:t> </a:t>
            </a:r>
            <a:r>
              <a:rPr lang="en-GB" b="0" i="1" u="none" strike="noStrike" dirty="0" err="1">
                <a:solidFill>
                  <a:srgbClr val="2A2A2A"/>
                </a:solidFill>
                <a:effectLst/>
                <a:latin typeface="Merriweather" pitchFamily="2" charset="77"/>
              </a:rPr>
              <a:t>das</a:t>
            </a:r>
            <a:r>
              <a:rPr lang="en-GB" b="0" i="0" u="none" strike="noStrike" dirty="0" err="1">
                <a:solidFill>
                  <a:srgbClr val="2A2A2A"/>
                </a:solidFill>
                <a:effectLst/>
                <a:latin typeface="Merriweather" pitchFamily="2" charset="77"/>
              </a:rPr>
              <a:t>’</a:t>
            </a:r>
            <a:r>
              <a:rPr lang="en-GB" b="0" i="0" u="none" strike="noStrike" dirty="0">
                <a:solidFill>
                  <a:srgbClr val="2A2A2A"/>
                </a:solidFill>
                <a:effectLst/>
                <a:latin typeface="Merriweather" pitchFamily="2" charset="77"/>
              </a:rPr>
              <a:t> on 31 August, the frame decreased in importance, while the ‘national refugee policy’, the question of how to deal with refugees now that they are in the country becomes more relevant. In contrast to the other countries, the search for ‘accommodations’ plays a particularly important role in German media. Note that the ‘crisis’ also played an important role in the regional elections in March and September 2016.</a:t>
            </a:r>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pPr algn="l" fontAlgn="base"/>
            <a:r>
              <a:rPr lang="en-GB" b="0" i="1" u="none" strike="noStrike" dirty="0">
                <a:solidFill>
                  <a:srgbClr val="2A2A2A"/>
                </a:solidFill>
                <a:effectLst/>
                <a:latin typeface="inherit"/>
              </a:rPr>
              <a:t>Sweden:</a:t>
            </a:r>
            <a:r>
              <a:rPr lang="en-GB" b="0" i="0" u="none" strike="noStrike" dirty="0">
                <a:solidFill>
                  <a:srgbClr val="2A2A2A"/>
                </a:solidFill>
                <a:effectLst/>
                <a:latin typeface="Merriweather" pitchFamily="2" charset="77"/>
              </a:rPr>
              <a:t> Generally, ‘human interest’ is the most salient frame over the whole period of analysis (see </a:t>
            </a:r>
            <a:r>
              <a:rPr lang="en-GB" b="0" i="0" u="none" strike="noStrike" dirty="0">
                <a:solidFill>
                  <a:srgbClr val="006FB7"/>
                </a:solidFill>
                <a:effectLst/>
                <a:latin typeface="inherit"/>
              </a:rPr>
              <a:t>Figure 2</a:t>
            </a:r>
            <a:r>
              <a:rPr lang="en-GB" b="0" i="0" u="none" strike="noStrike" dirty="0">
                <a:solidFill>
                  <a:srgbClr val="2A2A2A"/>
                </a:solidFill>
                <a:effectLst/>
                <a:latin typeface="Merriweather" pitchFamily="2" charset="77"/>
              </a:rPr>
              <a:t>). Findings are in line with previous studies on migration coverage in Sweden (e.g. </a:t>
            </a:r>
            <a:r>
              <a:rPr lang="en-GB" b="0" i="0" u="none" strike="noStrike" dirty="0">
                <a:solidFill>
                  <a:srgbClr val="006FB7"/>
                </a:solidFill>
                <a:effectLst/>
                <a:latin typeface="inherit"/>
              </a:rPr>
              <a:t>Berry </a:t>
            </a:r>
            <a:r>
              <a:rPr lang="en-GB" b="0" i="1" u="none" strike="noStrike" dirty="0">
                <a:solidFill>
                  <a:srgbClr val="006FB7"/>
                </a:solidFill>
                <a:effectLst/>
                <a:latin typeface="inherit"/>
              </a:rPr>
              <a:t>et al.</a:t>
            </a:r>
            <a:r>
              <a:rPr lang="en-GB" b="0" i="0" u="none" strike="noStrike" dirty="0">
                <a:solidFill>
                  <a:srgbClr val="006FB7"/>
                </a:solidFill>
                <a:effectLst/>
                <a:latin typeface="inherit"/>
              </a:rPr>
              <a:t> 2016</a:t>
            </a:r>
            <a:r>
              <a:rPr lang="en-GB" b="0" i="0" u="none" strike="noStrike" dirty="0">
                <a:solidFill>
                  <a:srgbClr val="2A2A2A"/>
                </a:solidFill>
                <a:effectLst/>
                <a:latin typeface="Merriweather" pitchFamily="2" charset="77"/>
              </a:rPr>
              <a:t>). However, the frame importance decreased with the peak of the ‘crisis’, at the same time as the frames ‘refugee movement’ and ‘EU refugee policy’ increased in salience. Once the height of the ‘crisis’ had passed, which also meant that fewer refugees would arrive in Sweden, the ‘human interest’ frame increased again.</a:t>
            </a:r>
          </a:p>
          <a:p>
            <a:pPr algn="l" fontAlgn="base"/>
            <a:endParaRPr lang="en-GB" b="0" i="0" u="none" strike="noStrike" dirty="0">
              <a:solidFill>
                <a:srgbClr val="2A2A2A"/>
              </a:solidFill>
              <a:effectLst/>
              <a:latin typeface="Merriweather" pitchFamily="2" charset="77"/>
            </a:endParaRPr>
          </a:p>
          <a:p>
            <a:pPr algn="l" fontAlgn="base"/>
            <a:r>
              <a:rPr lang="en-GB" b="0" i="1" u="none" strike="noStrike" dirty="0">
                <a:solidFill>
                  <a:srgbClr val="2A2A2A"/>
                </a:solidFill>
                <a:effectLst/>
                <a:latin typeface="inherit"/>
              </a:rPr>
              <a:t>United Kingdom:</a:t>
            </a:r>
            <a:r>
              <a:rPr lang="en-GB" b="0" i="0" u="none" strike="noStrike" dirty="0">
                <a:solidFill>
                  <a:srgbClr val="2A2A2A"/>
                </a:solidFill>
                <a:effectLst/>
                <a:latin typeface="Merriweather" pitchFamily="2" charset="77"/>
              </a:rPr>
              <a:t> We can see two key dynamics (see </a:t>
            </a:r>
            <a:r>
              <a:rPr lang="en-GB" b="0" i="0" u="none" strike="noStrike" dirty="0">
                <a:solidFill>
                  <a:srgbClr val="006FB7"/>
                </a:solidFill>
                <a:effectLst/>
                <a:latin typeface="inherit"/>
              </a:rPr>
              <a:t>Figure 2</a:t>
            </a:r>
            <a:r>
              <a:rPr lang="en-GB" b="0" i="0" u="none" strike="noStrike" dirty="0">
                <a:solidFill>
                  <a:srgbClr val="2A2A2A"/>
                </a:solidFill>
                <a:effectLst/>
                <a:latin typeface="Merriweather" pitchFamily="2" charset="77"/>
              </a:rPr>
              <a:t>). The strongest frame used by United Kingdom media to describe the height of the ‘crisis’ is focused on ‘refugee camps’. The frame peaked in media coverage around August 2015; then there is a small peak in March 2016 as refugees were stuck in </a:t>
            </a:r>
            <a:r>
              <a:rPr lang="en-GB" b="0" i="0" u="none" strike="noStrike" dirty="0" err="1">
                <a:solidFill>
                  <a:srgbClr val="2A2A2A"/>
                </a:solidFill>
                <a:effectLst/>
                <a:latin typeface="Merriweather" pitchFamily="2" charset="77"/>
              </a:rPr>
              <a:t>Idomeni</a:t>
            </a:r>
            <a:r>
              <a:rPr lang="en-GB" b="0" i="0" u="none" strike="noStrike" dirty="0">
                <a:solidFill>
                  <a:srgbClr val="2A2A2A"/>
                </a:solidFill>
                <a:effectLst/>
                <a:latin typeface="Merriweather" pitchFamily="2" charset="77"/>
              </a:rPr>
              <a:t> and another one in October 2016 as the wretched refugee camp in Calais was cleared. Furthermore, around June 2016, a Brexit frame appears in refugee-related coverage. However, the frame decreases in salience again soon after.</a:t>
            </a:r>
          </a:p>
          <a:p>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34</a:t>
            </a:fld>
            <a:endParaRPr lang="en-US" altLang="en-US" dirty="0"/>
          </a:p>
        </p:txBody>
      </p:sp>
    </p:spTree>
    <p:extLst>
      <p:ext uri="{BB962C8B-B14F-4D97-AF65-F5344CB8AC3E}">
        <p14:creationId xmlns:p14="http://schemas.microsoft.com/office/powerpoint/2010/main" val="4167071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1200" kern="1200" dirty="0">
              <a:solidFill>
                <a:schemeClr val="tx1"/>
              </a:solidFill>
              <a:effectLst/>
              <a:latin typeface="Arial" charset="0"/>
              <a:ea typeface="+mn-ea"/>
              <a:cs typeface="+mn-cs"/>
            </a:endParaRPr>
          </a:p>
          <a:p>
            <a:r>
              <a:rPr lang="en-GB" b="0" i="1" u="none" strike="noStrike" dirty="0">
                <a:solidFill>
                  <a:srgbClr val="2A2A2A"/>
                </a:solidFill>
                <a:effectLst/>
                <a:latin typeface="Merriweather" pitchFamily="2" charset="77"/>
              </a:rPr>
              <a:t>Hungary:</a:t>
            </a:r>
            <a:r>
              <a:rPr lang="en-GB" b="0" i="0" u="none" strike="noStrike" dirty="0">
                <a:solidFill>
                  <a:srgbClr val="2A2A2A"/>
                </a:solidFill>
                <a:effectLst/>
                <a:latin typeface="Merriweather" pitchFamily="2" charset="77"/>
              </a:rPr>
              <a:t> before May 2015, media framing was mainly concerned with (international) ‘humanitarian aid’. However, as refugees arrived more numerously on Hungarian soil, the framing changed. In a similar way, a more general ‘crime and terrorism’ frame made way for the more specific ‘border’ frame—also concerned with the security of the country, although with a clearer focus (see also </a:t>
            </a:r>
            <a:r>
              <a:rPr lang="en-GB" b="0" i="0" u="none" strike="noStrike" dirty="0">
                <a:solidFill>
                  <a:srgbClr val="006FB7"/>
                </a:solidFill>
                <a:effectLst/>
                <a:latin typeface="Merriweather" pitchFamily="2" charset="77"/>
              </a:rPr>
              <a:t>Georgiou and </a:t>
            </a:r>
            <a:r>
              <a:rPr lang="en-GB" b="0" i="0" u="none" strike="noStrike" dirty="0" err="1">
                <a:solidFill>
                  <a:srgbClr val="006FB7"/>
                </a:solidFill>
                <a:effectLst/>
                <a:latin typeface="Merriweather" pitchFamily="2" charset="77"/>
              </a:rPr>
              <a:t>Zaborowski</a:t>
            </a:r>
            <a:r>
              <a:rPr lang="en-GB" b="0" i="0" u="none" strike="noStrike" dirty="0">
                <a:solidFill>
                  <a:srgbClr val="006FB7"/>
                </a:solidFill>
                <a:effectLst/>
                <a:latin typeface="Merriweather" pitchFamily="2" charset="77"/>
              </a:rPr>
              <a:t> 2017</a:t>
            </a:r>
            <a:r>
              <a:rPr lang="en-GB" b="0" i="0" u="none" strike="noStrike" dirty="0">
                <a:solidFill>
                  <a:srgbClr val="2A2A2A"/>
                </a:solidFill>
                <a:effectLst/>
                <a:latin typeface="Merriweather" pitchFamily="2" charset="77"/>
              </a:rPr>
              <a:t>). </a:t>
            </a:r>
          </a:p>
          <a:p>
            <a:r>
              <a:rPr lang="en-GB" b="0" i="0" u="none" strike="noStrike" dirty="0">
                <a:solidFill>
                  <a:srgbClr val="2A2A2A"/>
                </a:solidFill>
                <a:effectLst/>
                <a:latin typeface="Merriweather" pitchFamily="2" charset="77"/>
              </a:rPr>
              <a:t>The peak of the ‘crisis’ is thus mirrored in media coverage by a peak in ‘border’ framing. Soon thereafter, the Hungarian government decided to close its border to Croatia (October 2015). After borders were closed, the framing shifted from the national level (i.e. ‘border’ and ‘national refugee policy’) to the European level (i.e. ‘EU refugee policy’). Hungarian media were waiting for European Union decision makers to find a solution to the ‘crisis’.</a:t>
            </a:r>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r>
              <a:rPr lang="en-GB" b="0" i="1" u="none" strike="noStrike" dirty="0">
                <a:solidFill>
                  <a:srgbClr val="2A2A2A"/>
                </a:solidFill>
                <a:effectLst/>
                <a:latin typeface="Merriweather" pitchFamily="2" charset="77"/>
              </a:rPr>
              <a:t>Germany:</a:t>
            </a:r>
            <a:r>
              <a:rPr lang="en-GB" b="0" i="0" u="none" strike="noStrike" dirty="0">
                <a:solidFill>
                  <a:srgbClr val="2A2A2A"/>
                </a:solidFill>
                <a:effectLst/>
                <a:latin typeface="Merriweather" pitchFamily="2" charset="77"/>
              </a:rPr>
              <a:t> In the months leading to the peak of the ‘refugee crisis’, the ‘border’ frame is most salient (see </a:t>
            </a:r>
            <a:r>
              <a:rPr lang="en-GB" b="0" i="0" u="none" strike="noStrike" dirty="0">
                <a:solidFill>
                  <a:srgbClr val="006FB7"/>
                </a:solidFill>
                <a:effectLst/>
                <a:latin typeface="Merriweather" pitchFamily="2" charset="77"/>
              </a:rPr>
              <a:t>Figure 2</a:t>
            </a:r>
            <a:r>
              <a:rPr lang="en-GB" b="0" i="0" u="none" strike="noStrike" dirty="0">
                <a:solidFill>
                  <a:srgbClr val="2A2A2A"/>
                </a:solidFill>
                <a:effectLst/>
                <a:latin typeface="Merriweather" pitchFamily="2" charset="77"/>
              </a:rPr>
              <a:t>). However, after Merkel’s well-known assertion ‘</a:t>
            </a:r>
            <a:r>
              <a:rPr lang="en-GB" b="0" i="1" u="none" strike="noStrike" dirty="0" err="1">
                <a:solidFill>
                  <a:srgbClr val="2A2A2A"/>
                </a:solidFill>
                <a:effectLst/>
                <a:latin typeface="Merriweather" pitchFamily="2" charset="77"/>
              </a:rPr>
              <a:t>Wir</a:t>
            </a:r>
            <a:r>
              <a:rPr lang="en-GB" b="0" i="1" u="none" strike="noStrike" dirty="0">
                <a:solidFill>
                  <a:srgbClr val="2A2A2A"/>
                </a:solidFill>
                <a:effectLst/>
                <a:latin typeface="Merriweather" pitchFamily="2" charset="77"/>
              </a:rPr>
              <a:t> </a:t>
            </a:r>
            <a:r>
              <a:rPr lang="en-GB" b="0" i="1" u="none" strike="noStrike" dirty="0" err="1">
                <a:solidFill>
                  <a:srgbClr val="2A2A2A"/>
                </a:solidFill>
                <a:effectLst/>
                <a:latin typeface="Merriweather" pitchFamily="2" charset="77"/>
              </a:rPr>
              <a:t>schaffen</a:t>
            </a:r>
            <a:r>
              <a:rPr lang="en-GB" b="0" i="1" u="none" strike="noStrike" dirty="0">
                <a:solidFill>
                  <a:srgbClr val="2A2A2A"/>
                </a:solidFill>
                <a:effectLst/>
                <a:latin typeface="Merriweather" pitchFamily="2" charset="77"/>
              </a:rPr>
              <a:t> </a:t>
            </a:r>
            <a:r>
              <a:rPr lang="en-GB" b="0" i="1" u="none" strike="noStrike" dirty="0" err="1">
                <a:solidFill>
                  <a:srgbClr val="2A2A2A"/>
                </a:solidFill>
                <a:effectLst/>
                <a:latin typeface="Merriweather" pitchFamily="2" charset="77"/>
              </a:rPr>
              <a:t>das</a:t>
            </a:r>
            <a:r>
              <a:rPr lang="en-GB" b="0" i="0" u="none" strike="noStrike" dirty="0" err="1">
                <a:solidFill>
                  <a:srgbClr val="2A2A2A"/>
                </a:solidFill>
                <a:effectLst/>
                <a:latin typeface="Merriweather" pitchFamily="2" charset="77"/>
              </a:rPr>
              <a:t>’</a:t>
            </a:r>
            <a:r>
              <a:rPr lang="en-GB" b="0" i="0" u="none" strike="noStrike" dirty="0">
                <a:solidFill>
                  <a:srgbClr val="2A2A2A"/>
                </a:solidFill>
                <a:effectLst/>
                <a:latin typeface="Merriweather" pitchFamily="2" charset="77"/>
              </a:rPr>
              <a:t> on 31 August, the frame decreased in importance, while the ‘national refugee policy’, the question of how to deal with refugees now that they are in the country becomes more relevant. In contrast to the other countries, the search for ‘accommodations’ plays a particularly important role in German media. Note that the ‘crisis’ also played an important role in the regional elections in March and September 2016.</a:t>
            </a:r>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pPr algn="l" fontAlgn="base"/>
            <a:r>
              <a:rPr lang="en-GB" b="0" i="1" u="none" strike="noStrike" dirty="0">
                <a:solidFill>
                  <a:srgbClr val="2A2A2A"/>
                </a:solidFill>
                <a:effectLst/>
                <a:latin typeface="inherit"/>
              </a:rPr>
              <a:t>Sweden:</a:t>
            </a:r>
            <a:r>
              <a:rPr lang="en-GB" b="0" i="0" u="none" strike="noStrike" dirty="0">
                <a:solidFill>
                  <a:srgbClr val="2A2A2A"/>
                </a:solidFill>
                <a:effectLst/>
                <a:latin typeface="Merriweather" pitchFamily="2" charset="77"/>
              </a:rPr>
              <a:t> Generally, ‘human interest’ is the most salient frame over the whole period of analysis (see </a:t>
            </a:r>
            <a:r>
              <a:rPr lang="en-GB" b="0" i="0" u="none" strike="noStrike" dirty="0">
                <a:solidFill>
                  <a:srgbClr val="006FB7"/>
                </a:solidFill>
                <a:effectLst/>
                <a:latin typeface="inherit"/>
              </a:rPr>
              <a:t>Figure 2</a:t>
            </a:r>
            <a:r>
              <a:rPr lang="en-GB" b="0" i="0" u="none" strike="noStrike" dirty="0">
                <a:solidFill>
                  <a:srgbClr val="2A2A2A"/>
                </a:solidFill>
                <a:effectLst/>
                <a:latin typeface="Merriweather" pitchFamily="2" charset="77"/>
              </a:rPr>
              <a:t>). Findings are in line with previous studies on migration coverage in Sweden (e.g. </a:t>
            </a:r>
            <a:r>
              <a:rPr lang="en-GB" b="0" i="0" u="none" strike="noStrike" dirty="0">
                <a:solidFill>
                  <a:srgbClr val="006FB7"/>
                </a:solidFill>
                <a:effectLst/>
                <a:latin typeface="inherit"/>
              </a:rPr>
              <a:t>Berry </a:t>
            </a:r>
            <a:r>
              <a:rPr lang="en-GB" b="0" i="1" u="none" strike="noStrike" dirty="0">
                <a:solidFill>
                  <a:srgbClr val="006FB7"/>
                </a:solidFill>
                <a:effectLst/>
                <a:latin typeface="inherit"/>
              </a:rPr>
              <a:t>et al.</a:t>
            </a:r>
            <a:r>
              <a:rPr lang="en-GB" b="0" i="0" u="none" strike="noStrike" dirty="0">
                <a:solidFill>
                  <a:srgbClr val="006FB7"/>
                </a:solidFill>
                <a:effectLst/>
                <a:latin typeface="inherit"/>
              </a:rPr>
              <a:t> 2016</a:t>
            </a:r>
            <a:r>
              <a:rPr lang="en-GB" b="0" i="0" u="none" strike="noStrike" dirty="0">
                <a:solidFill>
                  <a:srgbClr val="2A2A2A"/>
                </a:solidFill>
                <a:effectLst/>
                <a:latin typeface="Merriweather" pitchFamily="2" charset="77"/>
              </a:rPr>
              <a:t>). However, the frame importance decreased with the peak of the ‘crisis’, at the same time as the frames ‘refugee movement’ and ‘EU refugee policy’ increased in salience. Once the height of the ‘crisis’ had passed, which also meant that fewer refugees would arrive in Sweden, the ‘human interest’ frame increased again.</a:t>
            </a:r>
          </a:p>
          <a:p>
            <a:pPr algn="l" fontAlgn="base"/>
            <a:endParaRPr lang="en-GB" b="0" i="0" u="none" strike="noStrike" dirty="0">
              <a:solidFill>
                <a:srgbClr val="2A2A2A"/>
              </a:solidFill>
              <a:effectLst/>
              <a:latin typeface="Merriweather" pitchFamily="2" charset="77"/>
            </a:endParaRPr>
          </a:p>
          <a:p>
            <a:pPr algn="l" fontAlgn="base"/>
            <a:r>
              <a:rPr lang="en-GB" b="0" i="1" u="none" strike="noStrike" dirty="0">
                <a:solidFill>
                  <a:srgbClr val="2A2A2A"/>
                </a:solidFill>
                <a:effectLst/>
                <a:latin typeface="inherit"/>
              </a:rPr>
              <a:t>United Kingdom:</a:t>
            </a:r>
            <a:r>
              <a:rPr lang="en-GB" b="0" i="0" u="none" strike="noStrike" dirty="0">
                <a:solidFill>
                  <a:srgbClr val="2A2A2A"/>
                </a:solidFill>
                <a:effectLst/>
                <a:latin typeface="Merriweather" pitchFamily="2" charset="77"/>
              </a:rPr>
              <a:t> We can see two key dynamics (see </a:t>
            </a:r>
            <a:r>
              <a:rPr lang="en-GB" b="0" i="0" u="none" strike="noStrike" dirty="0">
                <a:solidFill>
                  <a:srgbClr val="006FB7"/>
                </a:solidFill>
                <a:effectLst/>
                <a:latin typeface="inherit"/>
              </a:rPr>
              <a:t>Figure 2</a:t>
            </a:r>
            <a:r>
              <a:rPr lang="en-GB" b="0" i="0" u="none" strike="noStrike" dirty="0">
                <a:solidFill>
                  <a:srgbClr val="2A2A2A"/>
                </a:solidFill>
                <a:effectLst/>
                <a:latin typeface="Merriweather" pitchFamily="2" charset="77"/>
              </a:rPr>
              <a:t>). The strongest frame used by United Kingdom media to describe the height of the ‘crisis’ is focused on ‘refugee camps’. The frame peaked in media coverage around August 2015; then there is a small peak in March 2016 as refugees were stuck in </a:t>
            </a:r>
            <a:r>
              <a:rPr lang="en-GB" b="0" i="0" u="none" strike="noStrike" dirty="0" err="1">
                <a:solidFill>
                  <a:srgbClr val="2A2A2A"/>
                </a:solidFill>
                <a:effectLst/>
                <a:latin typeface="Merriweather" pitchFamily="2" charset="77"/>
              </a:rPr>
              <a:t>Idomeni</a:t>
            </a:r>
            <a:r>
              <a:rPr lang="en-GB" b="0" i="0" u="none" strike="noStrike" dirty="0">
                <a:solidFill>
                  <a:srgbClr val="2A2A2A"/>
                </a:solidFill>
                <a:effectLst/>
                <a:latin typeface="Merriweather" pitchFamily="2" charset="77"/>
              </a:rPr>
              <a:t> and another one in October 2016 as the wretched refugee camp in Calais was cleared. Furthermore, around June 2016, a Brexit frame appears in refugee-related coverage. However, the frame decreases in salience again soon after.</a:t>
            </a:r>
          </a:p>
          <a:p>
            <a:endParaRPr lang="en-GB" sz="1200" b="0" i="0" u="none" strike="noStrike" kern="1200" dirty="0">
              <a:solidFill>
                <a:schemeClr val="tx1"/>
              </a:solidFill>
              <a:effectLst/>
              <a:latin typeface="Arial" charset="0"/>
              <a:ea typeface="+mn-ea"/>
              <a:cs typeface="+mn-cs"/>
            </a:endParaRPr>
          </a:p>
          <a:p>
            <a:endParaRPr lang="en-GB" sz="1200" b="0" i="0" u="none" strike="noStrike" kern="1200" dirty="0">
              <a:solidFill>
                <a:schemeClr val="tx1"/>
              </a:solidFill>
              <a:effectLst/>
              <a:latin typeface="Arial" charset="0"/>
              <a:ea typeface="+mn-ea"/>
              <a:cs typeface="+mn-cs"/>
            </a:endParaRP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35</a:t>
            </a:fld>
            <a:endParaRPr lang="en-US" altLang="en-US" dirty="0"/>
          </a:p>
        </p:txBody>
      </p:sp>
    </p:spTree>
    <p:extLst>
      <p:ext uri="{BB962C8B-B14F-4D97-AF65-F5344CB8AC3E}">
        <p14:creationId xmlns:p14="http://schemas.microsoft.com/office/powerpoint/2010/main" val="1698977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246376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37</a:t>
            </a:fld>
            <a:endParaRPr lang="en-US" altLang="en-US" dirty="0"/>
          </a:p>
        </p:txBody>
      </p:sp>
    </p:spTree>
    <p:extLst>
      <p:ext uri="{BB962C8B-B14F-4D97-AF65-F5344CB8AC3E}">
        <p14:creationId xmlns:p14="http://schemas.microsoft.com/office/powerpoint/2010/main" val="1364804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a:t>
            </a:r>
            <a:r>
              <a:rPr lang="en-NL" dirty="0"/>
              <a:t>aseline = most frequent</a:t>
            </a:r>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38</a:t>
            </a:fld>
            <a:endParaRPr lang="en-US" altLang="en-US" dirty="0"/>
          </a:p>
        </p:txBody>
      </p:sp>
    </p:spTree>
    <p:extLst>
      <p:ext uri="{BB962C8B-B14F-4D97-AF65-F5344CB8AC3E}">
        <p14:creationId xmlns:p14="http://schemas.microsoft.com/office/powerpoint/2010/main" val="710523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t>Being Right for the Right Reasons</a:t>
            </a: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42</a:t>
            </a:fld>
            <a:endParaRPr lang="en-US" altLang="en-US" dirty="0"/>
          </a:p>
        </p:txBody>
      </p:sp>
    </p:spTree>
    <p:extLst>
      <p:ext uri="{BB962C8B-B14F-4D97-AF65-F5344CB8AC3E}">
        <p14:creationId xmlns:p14="http://schemas.microsoft.com/office/powerpoint/2010/main" val="3855083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u="none" strike="noStrike" dirty="0">
                <a:solidFill>
                  <a:srgbClr val="374151"/>
                </a:solidFill>
                <a:effectLst/>
                <a:latin typeface="Söhne"/>
              </a:rPr>
              <a:t>Model-dependent interpretability techniques are designed specifically for a particular type of machine learning model. They leverage the inner workings and characteristics of the model to explain its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These techniques often rely on model-specific properties, such as feature importance scores from decision trees or gradients in deep neural networks, to provide interpretability.</a:t>
            </a:r>
          </a:p>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In contrast, model-agnostic interpretability techniques are not tied to a specific model type and can be applied to any machine learning model. These techniques focus on understanding the model's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without relying on its internal structure or properties. Model-agnostic interpretability methods often involve creating surrogate models or using post-hoc explanation techniques, such as feature importance scores or local perturbations, to gain insights into a model's predictions.</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44</a:t>
            </a:fld>
            <a:endParaRPr lang="en-US" altLang="en-US" dirty="0"/>
          </a:p>
        </p:txBody>
      </p:sp>
    </p:spTree>
    <p:extLst>
      <p:ext uri="{BB962C8B-B14F-4D97-AF65-F5344CB8AC3E}">
        <p14:creationId xmlns:p14="http://schemas.microsoft.com/office/powerpoint/2010/main" val="12794504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1" i="0" u="none" strike="noStrike" dirty="0">
                <a:solidFill>
                  <a:srgbClr val="404040"/>
                </a:solidFill>
                <a:effectLst/>
                <a:latin typeface="Roboto Slab" panose="020F0502020204030204" pitchFamily="34" charset="0"/>
              </a:rPr>
              <a:t>effect of all the features</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45</a:t>
            </a:fld>
            <a:endParaRPr lang="en-US" altLang="en-US" dirty="0"/>
          </a:p>
        </p:txBody>
      </p:sp>
    </p:spTree>
    <p:extLst>
      <p:ext uri="{BB962C8B-B14F-4D97-AF65-F5344CB8AC3E}">
        <p14:creationId xmlns:p14="http://schemas.microsoft.com/office/powerpoint/2010/main" val="1081973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u="none" strike="noStrike" dirty="0">
              <a:solidFill>
                <a:srgbClr val="374151"/>
              </a:solidFill>
              <a:effectLst/>
              <a:latin typeface="Söhne"/>
            </a:endParaRPr>
          </a:p>
          <a:p>
            <a:pPr algn="l"/>
            <a:r>
              <a:rPr lang="en-GB" b="0" i="0" u="none" strike="noStrike" dirty="0">
                <a:solidFill>
                  <a:srgbClr val="374151"/>
                </a:solidFill>
                <a:effectLst/>
                <a:latin typeface="Söhne"/>
              </a:rPr>
              <a:t>In contrast, model-agnostic interpretability techniques are not tied to a specific model type and can be applied to any machine learning model. These techniques focus on understanding the model's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without relying on its internal structure or properties. Model-agnostic interpretability methods often involve creating surrogate models or using post-hoc explanation techniques, such as feature importance scores or local perturbations, to gain insights into a model's predictions.</a:t>
            </a:r>
          </a:p>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46</a:t>
            </a:fld>
            <a:endParaRPr lang="en-US" altLang="en-US" dirty="0"/>
          </a:p>
        </p:txBody>
      </p:sp>
    </p:spTree>
    <p:extLst>
      <p:ext uri="{BB962C8B-B14F-4D97-AF65-F5344CB8AC3E}">
        <p14:creationId xmlns:p14="http://schemas.microsoft.com/office/powerpoint/2010/main" val="2722851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404040"/>
                </a:solidFill>
                <a:effectLst/>
                <a:latin typeface="Lato" panose="020F0502020204030204" pitchFamily="34" charset="0"/>
              </a:rPr>
              <a:t>SHAP requires tensor outputs from the classifier, and explanations works best in additive spaces so we transform the probabilities into logit values (information values instead of </a:t>
            </a:r>
            <a:r>
              <a:rPr lang="en-GB" b="0" i="0" u="none" strike="noStrike" dirty="0" err="1">
                <a:solidFill>
                  <a:srgbClr val="404040"/>
                </a:solidFill>
                <a:effectLst/>
                <a:latin typeface="Lato" panose="020F0502020204030204" pitchFamily="34" charset="0"/>
              </a:rPr>
              <a:t>probabilites</a:t>
            </a:r>
            <a:r>
              <a:rPr lang="en-GB" b="0" i="0" u="none" strike="noStrike" dirty="0">
                <a:solidFill>
                  <a:srgbClr val="404040"/>
                </a:solidFill>
                <a:effectLst/>
                <a:latin typeface="Lato" panose="020F0502020204030204" pitchFamily="34" charset="0"/>
              </a:rPr>
              <a:t>).</a:t>
            </a:r>
          </a:p>
          <a:p>
            <a:endParaRPr lang="en-GB" b="0" i="0" u="none" strike="noStrike" dirty="0">
              <a:solidFill>
                <a:srgbClr val="404040"/>
              </a:solidFill>
              <a:effectLst/>
              <a:latin typeface="Lato" panose="020F0502020204030204" pitchFamily="34" charset="0"/>
            </a:endParaRPr>
          </a:p>
          <a:p>
            <a:pPr algn="l">
              <a:buFont typeface="+mj-lt"/>
              <a:buAutoNum type="arabicPeriod"/>
            </a:pPr>
            <a:endParaRPr lang="en-GB" b="0" i="0" u="none" strike="noStrike" dirty="0">
              <a:solidFill>
                <a:srgbClr val="374151"/>
              </a:solidFill>
              <a:effectLst/>
              <a:latin typeface="Söhne"/>
            </a:endParaRPr>
          </a:p>
          <a:p>
            <a:pPr algn="l">
              <a:buFont typeface="+mj-lt"/>
              <a:buAutoNum type="arabicPeriod"/>
            </a:pPr>
            <a:r>
              <a:rPr lang="en-GB" b="0" i="0" u="none" strike="noStrike" dirty="0">
                <a:solidFill>
                  <a:srgbClr val="374151"/>
                </a:solidFill>
                <a:effectLst/>
                <a:latin typeface="Söhne"/>
              </a:rPr>
              <a:t>Computation Process: SHAP considers different combinations of players (features) to measure their individual contributions. It evaluates the prediction for each combination of players and compares it to the prediction when some players are excluded. This helps quantify the importance of each player based on its marginal contribution.</a:t>
            </a:r>
          </a:p>
          <a:p>
            <a:br>
              <a:rPr lang="en-GB" dirty="0"/>
            </a:b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47</a:t>
            </a:fld>
            <a:endParaRPr lang="en-US" altLang="en-US" dirty="0"/>
          </a:p>
        </p:txBody>
      </p:sp>
    </p:spTree>
    <p:extLst>
      <p:ext uri="{BB962C8B-B14F-4D97-AF65-F5344CB8AC3E}">
        <p14:creationId xmlns:p14="http://schemas.microsoft.com/office/powerpoint/2010/main" val="2248175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374151"/>
                </a:solidFill>
                <a:effectLst/>
                <a:latin typeface="Söhne"/>
              </a:rPr>
              <a:t>LIME takes the instance we want to explain and creates slightly modified versions of it by making small changes to its features. These modifications aim to capture the important aspects that influenced the model's prediction.</a:t>
            </a:r>
          </a:p>
          <a:p>
            <a:endParaRPr lang="en-GB" b="0" i="0" u="none" strike="noStrike" dirty="0">
              <a:solidFill>
                <a:srgbClr val="374151"/>
              </a:solidFill>
              <a:effectLst/>
              <a:latin typeface="Söhne"/>
            </a:endParaRPr>
          </a:p>
          <a:p>
            <a:r>
              <a:rPr lang="en-GB" b="0" i="0" u="none" strike="noStrike" dirty="0">
                <a:solidFill>
                  <a:srgbClr val="374151"/>
                </a:solidFill>
                <a:effectLst/>
                <a:latin typeface="Söhne"/>
              </a:rPr>
              <a:t>The perturbation-based approach helps in generating modified instances that capture the important features, while surrogate models aid in approximating the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of the black-box model locally.</a:t>
            </a:r>
          </a:p>
          <a:p>
            <a:pPr algn="l">
              <a:buFont typeface="+mj-lt"/>
              <a:buAutoNum type="arabicPeriod"/>
            </a:pPr>
            <a:endParaRPr lang="en-GB" b="0" i="0" u="none" strike="noStrike" dirty="0">
              <a:solidFill>
                <a:srgbClr val="374151"/>
              </a:solidFill>
              <a:effectLst/>
              <a:latin typeface="Söhne"/>
            </a:endParaRPr>
          </a:p>
          <a:p>
            <a:pPr algn="l">
              <a:buFont typeface="+mj-lt"/>
              <a:buAutoNum type="arabicPeriod"/>
            </a:pPr>
            <a:r>
              <a:rPr lang="en-GB" b="0" i="0" u="none" strike="noStrike" dirty="0">
                <a:solidFill>
                  <a:srgbClr val="374151"/>
                </a:solidFill>
                <a:effectLst/>
                <a:latin typeface="Söhne"/>
              </a:rPr>
              <a:t>Surrogate Model: LIME creates a simpler and interpretable model called a surrogate model. It is trained on the modified instances and their corresponding predictions from the original black-box model.</a:t>
            </a:r>
          </a:p>
          <a:p>
            <a:endParaRPr lang="en-GB" dirty="0"/>
          </a:p>
          <a:p>
            <a:pPr algn="l">
              <a:buFont typeface="+mj-lt"/>
              <a:buAutoNum type="arabicPeriod"/>
            </a:pPr>
            <a:r>
              <a:rPr lang="en-GB" b="0" i="0" u="none" strike="noStrike" dirty="0">
                <a:solidFill>
                  <a:srgbClr val="374151"/>
                </a:solidFill>
                <a:effectLst/>
                <a:latin typeface="Söhne"/>
              </a:rPr>
              <a:t>Perturbation-Based Approach: LIME employs a perturbation-based approach to explain individual predictions. It involves creating modified versions of the input instance by making small changes to its features. These modifications aim to highlight the important aspects of the instance that influenced the model's prediction. The modified instances are then used to understand the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of the model locally.</a:t>
            </a:r>
          </a:p>
          <a:p>
            <a:pPr algn="l">
              <a:buFont typeface="+mj-lt"/>
              <a:buAutoNum type="arabicPeriod"/>
            </a:pPr>
            <a:r>
              <a:rPr lang="en-GB" b="0" i="0" u="none" strike="noStrike" dirty="0">
                <a:solidFill>
                  <a:srgbClr val="374151"/>
                </a:solidFill>
                <a:effectLst/>
                <a:latin typeface="Söhne"/>
              </a:rPr>
              <a:t>Surrogate Models: Surrogate models, on the other hand, are simpler and interpretable models that approximate the </a:t>
            </a:r>
            <a:r>
              <a:rPr lang="en-GB" b="0" i="0" u="none" strike="noStrike" dirty="0" err="1">
                <a:solidFill>
                  <a:srgbClr val="374151"/>
                </a:solidFill>
                <a:effectLst/>
                <a:latin typeface="Söhne"/>
              </a:rPr>
              <a:t>behavior</a:t>
            </a:r>
            <a:r>
              <a:rPr lang="en-GB" b="0" i="0" u="none" strike="noStrike" dirty="0">
                <a:solidFill>
                  <a:srgbClr val="374151"/>
                </a:solidFill>
                <a:effectLst/>
                <a:latin typeface="Söhne"/>
              </a:rPr>
              <a:t> of the black-box model locally. In LIME, a surrogate model is trained on the modified instances and their corresponding predictions from the original black-box model. The surrogate model acts as a local approximation of the black-box model for the specific instance being explained.</a:t>
            </a:r>
          </a:p>
          <a:p>
            <a:br>
              <a:rPr lang="en-GB" dirty="0"/>
            </a:br>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48</a:t>
            </a:fld>
            <a:endParaRPr lang="en-US" altLang="en-US" dirty="0"/>
          </a:p>
        </p:txBody>
      </p:sp>
    </p:spTree>
    <p:extLst>
      <p:ext uri="{BB962C8B-B14F-4D97-AF65-F5344CB8AC3E}">
        <p14:creationId xmlns:p14="http://schemas.microsoft.com/office/powerpoint/2010/main" val="201441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5</a:t>
            </a:fld>
            <a:endParaRPr lang="en-US"/>
          </a:p>
        </p:txBody>
      </p:sp>
    </p:spTree>
    <p:extLst>
      <p:ext uri="{BB962C8B-B14F-4D97-AF65-F5344CB8AC3E}">
        <p14:creationId xmlns:p14="http://schemas.microsoft.com/office/powerpoint/2010/main" val="1076560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FD7E4C-0378-BD42-BE42-5A3D39C51C79}" type="slidenum">
              <a:rPr lang="en-US" smtClean="0"/>
              <a:t>6</a:t>
            </a:fld>
            <a:endParaRPr lang="en-US"/>
          </a:p>
        </p:txBody>
      </p:sp>
    </p:spTree>
    <p:extLst>
      <p:ext uri="{BB962C8B-B14F-4D97-AF65-F5344CB8AC3E}">
        <p14:creationId xmlns:p14="http://schemas.microsoft.com/office/powerpoint/2010/main" val="416222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391604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news broadly includes articles, claims, statements, speeches, posts, among other types of information related to public figures and organizations. The broad definition aims to impose minimum constraints in accord with the current resources: it emphasizes information authenticity, purposefully adopts a broad definition for the term news [</a:t>
            </a:r>
            <a:r>
              <a:rPr lang="en-US" dirty="0" err="1"/>
              <a:t>Vosoughi</a:t>
            </a:r>
            <a:r>
              <a:rPr lang="en-US" dirty="0"/>
              <a:t> et al. 2018], and weakens the requirement for information intention due to the difficulty in obtaining the ground truth (true intention). This definition supports most existing fake-news-related studies and datasets, as provided by the existing fact-checking websites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narrow definition addresses the public’s perception of fake news, especially following the 2016 U.S. presidential election. Note that deceptive news is more harmful and less distinguishable than incautiously false news, as the former pretends to be truth to mislead the public better. The narrow definition emphasizes both news authenticity and intentions; it also ensures the posted information is news by investigating if its publisher is a news outlet (e.g., CNN and New York Times). Often news outlets publish news in the form of articles with fixed components: a title, author(s), a body text, image(s) and/or video(s) that include the claims made by, or about, public figures and organizations. </a:t>
            </a:r>
          </a:p>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8</a:t>
            </a:fld>
            <a:endParaRPr lang="en-US"/>
          </a:p>
        </p:txBody>
      </p:sp>
    </p:spTree>
    <p:extLst>
      <p:ext uri="{BB962C8B-B14F-4D97-AF65-F5344CB8AC3E}">
        <p14:creationId xmlns:p14="http://schemas.microsoft.com/office/powerpoint/2010/main" val="2342973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Studies in social psychology and communications have demonstrated that human ability to detect deception is only slightly better than chance: typical accuracy rates are in the 55%-58% range, with a mean accuracy of 54% over 1,000 participants in over 100 experiments [Rubin 2010]. The situation is more critical for fake news than other types of information. </a:t>
            </a:r>
          </a:p>
          <a:p>
            <a:r>
              <a:rPr lang="en-US" dirty="0"/>
              <a:t>For news, where one expects authenticity and objectivity, it is relatively easier to gain public trust. In addition, individuals tend to trust fake news after repeated exposures (validity effect [Boehm 1994]), or if it confirms their preexisting beliefs (confirmation bias [Nickerson 1998]) or attitudes (selective exposure [Freedman and Sears 1965; Metzger et al. 2015]), or if it pleases them (desirability bias [Fisher 1993]). </a:t>
            </a:r>
          </a:p>
          <a:p>
            <a:r>
              <a:rPr lang="en-US" dirty="0"/>
              <a:t>Peer pressure can also at times “control” our perception and behavior (e.g., bandwagon effect [</a:t>
            </a:r>
            <a:r>
              <a:rPr lang="en-US" dirty="0" err="1"/>
              <a:t>Leibenstein</a:t>
            </a:r>
            <a:r>
              <a:rPr lang="en-US" dirty="0"/>
              <a:t> 1950]).</a:t>
            </a:r>
          </a:p>
          <a:p>
            <a:endParaRPr lang="en-US" b="1" dirty="0"/>
          </a:p>
        </p:txBody>
      </p:sp>
      <p:sp>
        <p:nvSpPr>
          <p:cNvPr id="4" name="Slide Number Placeholder 3"/>
          <p:cNvSpPr>
            <a:spLocks noGrp="1"/>
          </p:cNvSpPr>
          <p:nvPr>
            <p:ph type="sldNum" sz="quarter" idx="5"/>
          </p:nvPr>
        </p:nvSpPr>
        <p:spPr/>
        <p:txBody>
          <a:bodyPr/>
          <a:lstStyle/>
          <a:p>
            <a:fld id="{B2C665E2-BD9D-214E-94B9-2388B2D8D33C}" type="slidenum">
              <a:rPr lang="en-US" smtClean="0"/>
              <a:t>9</a:t>
            </a:fld>
            <a:endParaRPr lang="en-US"/>
          </a:p>
        </p:txBody>
      </p:sp>
    </p:spTree>
    <p:extLst>
      <p:ext uri="{BB962C8B-B14F-4D97-AF65-F5344CB8AC3E}">
        <p14:creationId xmlns:p14="http://schemas.microsoft.com/office/powerpoint/2010/main" val="2141527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2647330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2FB4531-A3C2-3643-A1CC-09788F271323}" type="datetime1">
              <a:rPr lang="en-US" smtClean="0"/>
              <a:t>7/20/23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1535240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DC93436-F326-F445-9991-9CCBE530F237}" type="datetime1">
              <a:rPr lang="en-US" smtClean="0"/>
              <a:t>7/20/23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3483749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58BDB6A-9ABF-AE4D-B2A1-4DDB130F6EAC}" type="datetime1">
              <a:rPr lang="en-US" smtClean="0"/>
              <a:t>7/20/23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4277189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6703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5"/>
            <a:ext cx="4572000" cy="4859337"/>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204047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657405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653016" y="2362052"/>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GB" altLang="en-US" sz="6600" b="1" dirty="0">
                <a:latin typeface="+mn-lt"/>
              </a:rPr>
              <a:t>Click to edit Master title style</a:t>
            </a:r>
            <a:endParaRPr lang="en-US" altLang="en-US" sz="6600" b="1" dirty="0">
              <a:latin typeface="+mn-lt"/>
            </a:endParaRP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2"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8" y="3260707"/>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GB"/>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6"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2001"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GB"/>
              <a:t>Click to edit Master text styles</a:t>
            </a:r>
          </a:p>
          <a:p>
            <a:pPr lvl="1"/>
            <a:r>
              <a:rPr lang="en-GB"/>
              <a:t>Second level</a:t>
            </a:r>
          </a:p>
        </p:txBody>
      </p:sp>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GB"/>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292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35CC0D-DC87-E04E-8028-3E661EB3552D}" type="datetime1">
              <a:rPr lang="en-US" smtClean="0"/>
              <a:t>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0B9B7A-17AE-9845-947F-3C8F3590919D}" type="slidenum">
              <a:rPr lang="en-US" smtClean="0"/>
              <a:t>‹#›</a:t>
            </a:fld>
            <a:endParaRPr lang="en-US"/>
          </a:p>
        </p:txBody>
      </p:sp>
    </p:spTree>
    <p:extLst>
      <p:ext uri="{BB962C8B-B14F-4D97-AF65-F5344CB8AC3E}">
        <p14:creationId xmlns:p14="http://schemas.microsoft.com/office/powerpoint/2010/main" val="4409144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2"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8" y="3260707"/>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49"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C2E20F5-83E5-6B40-B324-E94108EA6966}" type="datetime1">
              <a:rPr lang="en-US" smtClean="0"/>
              <a:t>7/20/23</a:t>
            </a:fld>
            <a:endParaRPr lang="en-NL"/>
          </a:p>
        </p:txBody>
      </p:sp>
      <p:sp>
        <p:nvSpPr>
          <p:cNvPr id="5" name="Footer Placeholder 4"/>
          <p:cNvSpPr>
            <a:spLocks noGrp="1"/>
          </p:cNvSpPr>
          <p:nvPr>
            <p:ph type="ftr" sz="quarter" idx="11"/>
          </p:nvPr>
        </p:nvSpPr>
        <p:spPr/>
        <p:txBody>
          <a:bodyPr/>
          <a:lstStyle/>
          <a:p>
            <a:endParaRPr lang="en-NL"/>
          </a:p>
        </p:txBody>
      </p:sp>
      <p:sp>
        <p:nvSpPr>
          <p:cNvPr id="6" name="Slide Number Placeholder 5"/>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2360455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469505F-9928-A14F-BF88-6FBAEFDE23B6}" type="datetime1">
              <a:rPr lang="en-US" smtClean="0"/>
              <a:t>7/20/23</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4262675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1028B3C-A585-FF45-9CF1-436AB0963D3F}" type="datetime1">
              <a:rPr lang="en-US" smtClean="0"/>
              <a:t>7/20/23</a:t>
            </a:fld>
            <a:endParaRPr lang="en-NL"/>
          </a:p>
        </p:txBody>
      </p:sp>
      <p:sp>
        <p:nvSpPr>
          <p:cNvPr id="8" name="Footer Placeholder 7"/>
          <p:cNvSpPr>
            <a:spLocks noGrp="1"/>
          </p:cNvSpPr>
          <p:nvPr>
            <p:ph type="ftr" sz="quarter" idx="11"/>
          </p:nvPr>
        </p:nvSpPr>
        <p:spPr/>
        <p:txBody>
          <a:bodyPr/>
          <a:lstStyle/>
          <a:p>
            <a:endParaRPr lang="en-NL"/>
          </a:p>
        </p:txBody>
      </p:sp>
      <p:sp>
        <p:nvSpPr>
          <p:cNvPr id="9" name="Slide Number Placeholder 8"/>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4196514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E212D15-E21A-AA43-ABAD-10C3DBCD170A}" type="datetime1">
              <a:rPr lang="en-US" smtClean="0"/>
              <a:t>7/20/23</a:t>
            </a:fld>
            <a:endParaRPr lang="en-NL"/>
          </a:p>
        </p:txBody>
      </p:sp>
      <p:sp>
        <p:nvSpPr>
          <p:cNvPr id="4" name="Footer Placeholder 3"/>
          <p:cNvSpPr>
            <a:spLocks noGrp="1"/>
          </p:cNvSpPr>
          <p:nvPr>
            <p:ph type="ftr" sz="quarter" idx="11"/>
          </p:nvPr>
        </p:nvSpPr>
        <p:spPr/>
        <p:txBody>
          <a:bodyPr/>
          <a:lstStyle/>
          <a:p>
            <a:endParaRPr lang="en-NL"/>
          </a:p>
        </p:txBody>
      </p:sp>
      <p:sp>
        <p:nvSpPr>
          <p:cNvPr id="5" name="Slide Number Placeholder 4"/>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3507466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8CA0B-78FF-8844-B23B-A0FD7A54F2AB}" type="datetime1">
              <a:rPr lang="en-US" smtClean="0"/>
              <a:t>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1932131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A402C9D-D323-5B44-B4E1-7AAA79AE70FA}" type="datetime1">
              <a:rPr lang="en-US" smtClean="0"/>
              <a:t>7/20/23</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220609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AC9D21-09E6-3A41-823C-6CDB64C1EA6A}" type="datetime1">
              <a:rPr lang="en-US" smtClean="0"/>
              <a:t>7/20/23</a:t>
            </a:fld>
            <a:endParaRPr lang="en-NL"/>
          </a:p>
        </p:txBody>
      </p:sp>
      <p:sp>
        <p:nvSpPr>
          <p:cNvPr id="6" name="Footer Placeholder 5"/>
          <p:cNvSpPr>
            <a:spLocks noGrp="1"/>
          </p:cNvSpPr>
          <p:nvPr>
            <p:ph type="ftr" sz="quarter" idx="11"/>
          </p:nvPr>
        </p:nvSpPr>
        <p:spPr/>
        <p:txBody>
          <a:bodyPr/>
          <a:lstStyle/>
          <a:p>
            <a:endParaRPr lang="en-NL"/>
          </a:p>
        </p:txBody>
      </p:sp>
      <p:sp>
        <p:nvSpPr>
          <p:cNvPr id="7" name="Slide Number Placeholder 6"/>
          <p:cNvSpPr>
            <a:spLocks noGrp="1"/>
          </p:cNvSpPr>
          <p:nvPr>
            <p:ph type="sldNum" sz="quarter" idx="12"/>
          </p:nvPr>
        </p:nvSpPr>
        <p:spPr/>
        <p:txBody>
          <a:bodyPr/>
          <a:lstStyle/>
          <a:p>
            <a:fld id="{91422CFD-4A7B-5A42-A351-F3FAC68F5711}" type="slidenum">
              <a:rPr lang="en-NL" smtClean="0"/>
              <a:t>‹#›</a:t>
            </a:fld>
            <a:endParaRPr lang="en-NL"/>
          </a:p>
        </p:txBody>
      </p:sp>
    </p:spTree>
    <p:extLst>
      <p:ext uri="{BB962C8B-B14F-4D97-AF65-F5344CB8AC3E}">
        <p14:creationId xmlns:p14="http://schemas.microsoft.com/office/powerpoint/2010/main" val="39169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F4BAF-178D-A149-8C27-6256D37E8FE0}" type="datetime1">
              <a:rPr lang="en-US" smtClean="0"/>
              <a:t>7/20/23</a:t>
            </a:fld>
            <a:endParaRPr lang="en-NL"/>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22CFD-4A7B-5A42-A351-F3FAC68F5711}" type="slidenum">
              <a:rPr lang="en-NL" smtClean="0"/>
              <a:t>‹#›</a:t>
            </a:fld>
            <a:endParaRPr lang="en-NL"/>
          </a:p>
        </p:txBody>
      </p:sp>
    </p:spTree>
    <p:extLst>
      <p:ext uri="{BB962C8B-B14F-4D97-AF65-F5344CB8AC3E}">
        <p14:creationId xmlns:p14="http://schemas.microsoft.com/office/powerpoint/2010/main" val="3402129643"/>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4" r:id="rId12"/>
    <p:sldLayoutId id="2147483795" r:id="rId13"/>
    <p:sldLayoutId id="2147483689" r:id="rId14"/>
    <p:sldLayoutId id="2147483703" r:id="rId15"/>
    <p:sldLayoutId id="2147483704" r:id="rId16"/>
    <p:sldLayoutId id="2147483702" r:id="rId17"/>
    <p:sldLayoutId id="2147483699" r:id="rId18"/>
    <p:sldLayoutId id="2147483701" r:id="rId19"/>
    <p:sldLayoutId id="214748370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hyperlink" Target="https://nos.nl/nieuwsuur/artikel/2482833-toelichting-twitter-reacties-op-vertrek-sigrid-kaag"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hyperlink" Target="https://aclanthology.org/N16-2013" TargetMode="Externa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aclanthology.org/W17-3013"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2B36-B908-463E-9EFA-7C493325A349}"/>
              </a:ext>
            </a:extLst>
          </p:cNvPr>
          <p:cNvSpPr>
            <a:spLocks noGrp="1"/>
          </p:cNvSpPr>
          <p:nvPr>
            <p:ph type="ctrTitle"/>
          </p:nvPr>
        </p:nvSpPr>
        <p:spPr/>
        <p:txBody>
          <a:bodyPr>
            <a:normAutofit/>
          </a:bodyPr>
          <a:lstStyle/>
          <a:p>
            <a:r>
              <a:rPr lang="en-NL" sz="6000" dirty="0"/>
              <a:t>Applications of text mining and NLP</a:t>
            </a:r>
            <a:endParaRPr lang="en-NL" dirty="0"/>
          </a:p>
        </p:txBody>
      </p:sp>
      <p:sp>
        <p:nvSpPr>
          <p:cNvPr id="3" name="Subtitle 2">
            <a:extLst>
              <a:ext uri="{FF2B5EF4-FFF2-40B4-BE49-F238E27FC236}">
                <a16:creationId xmlns:a16="http://schemas.microsoft.com/office/drawing/2014/main" id="{1A8D2D6B-F55A-6345-B743-44C8C4A5A5CE}"/>
              </a:ext>
            </a:extLst>
          </p:cNvPr>
          <p:cNvSpPr>
            <a:spLocks noGrp="1"/>
          </p:cNvSpPr>
          <p:nvPr>
            <p:ph type="subTitle" idx="1"/>
          </p:nvPr>
        </p:nvSpPr>
        <p:spPr/>
        <p:txBody>
          <a:bodyPr>
            <a:normAutofit/>
          </a:bodyPr>
          <a:lstStyle/>
          <a:p>
            <a:r>
              <a:rPr lang="en-NL" sz="2800" dirty="0"/>
              <a:t>Anastasia Giachanou</a:t>
            </a:r>
          </a:p>
        </p:txBody>
      </p:sp>
      <p:sp>
        <p:nvSpPr>
          <p:cNvPr id="4" name="Slide Number Placeholder 3">
            <a:extLst>
              <a:ext uri="{FF2B5EF4-FFF2-40B4-BE49-F238E27FC236}">
                <a16:creationId xmlns:a16="http://schemas.microsoft.com/office/drawing/2014/main" id="{503EAA4E-5443-8DB5-15BB-AE7132AB7E29}"/>
              </a:ext>
            </a:extLst>
          </p:cNvPr>
          <p:cNvSpPr>
            <a:spLocks noGrp="1"/>
          </p:cNvSpPr>
          <p:nvPr>
            <p:ph type="sldNum" sz="quarter" idx="12"/>
          </p:nvPr>
        </p:nvSpPr>
        <p:spPr/>
        <p:txBody>
          <a:bodyPr/>
          <a:lstStyle/>
          <a:p>
            <a:fld id="{91422CFD-4A7B-5A42-A351-F3FAC68F5711}" type="slidenum">
              <a:rPr lang="en-NL" smtClean="0"/>
              <a:t>1</a:t>
            </a:fld>
            <a:endParaRPr lang="en-NL"/>
          </a:p>
        </p:txBody>
      </p:sp>
    </p:spTree>
    <p:extLst>
      <p:ext uri="{BB962C8B-B14F-4D97-AF65-F5344CB8AC3E}">
        <p14:creationId xmlns:p14="http://schemas.microsoft.com/office/powerpoint/2010/main" val="3469353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7961-D97E-7843-A77D-75F1B94163EE}"/>
              </a:ext>
            </a:extLst>
          </p:cNvPr>
          <p:cNvSpPr>
            <a:spLocks noGrp="1"/>
          </p:cNvSpPr>
          <p:nvPr>
            <p:ph type="title"/>
          </p:nvPr>
        </p:nvSpPr>
        <p:spPr/>
        <p:txBody>
          <a:bodyPr/>
          <a:lstStyle/>
          <a:p>
            <a:r>
              <a:rPr lang="en-US" dirty="0"/>
              <a:t>Travel fast and more</a:t>
            </a:r>
          </a:p>
        </p:txBody>
      </p:sp>
      <p:sp>
        <p:nvSpPr>
          <p:cNvPr id="3" name="Content Placeholder 2">
            <a:extLst>
              <a:ext uri="{FF2B5EF4-FFF2-40B4-BE49-F238E27FC236}">
                <a16:creationId xmlns:a16="http://schemas.microsoft.com/office/drawing/2014/main" id="{89C03B58-0B99-7242-A58E-5138C780349A}"/>
              </a:ext>
            </a:extLst>
          </p:cNvPr>
          <p:cNvSpPr>
            <a:spLocks noGrp="1"/>
          </p:cNvSpPr>
          <p:nvPr>
            <p:ph idx="1"/>
          </p:nvPr>
        </p:nvSpPr>
        <p:spPr/>
        <p:txBody>
          <a:bodyPr/>
          <a:lstStyle/>
          <a:p>
            <a:r>
              <a:rPr lang="en-US" sz="2800" dirty="0">
                <a:solidFill>
                  <a:srgbClr val="000000"/>
                </a:solidFill>
              </a:rPr>
              <a:t>Research has shown that compared to the truth, fake news on Twitter is typically retweeted by many more users and spreads far more rapidly, especially for political news</a:t>
            </a:r>
            <a:endParaRPr lang="en-US" dirty="0"/>
          </a:p>
          <a:p>
            <a:r>
              <a:rPr lang="en-US" dirty="0"/>
              <a:t>During the 2016 U.S. presidential election campaign, the top twenty frequently-discussed fake election stories generated </a:t>
            </a:r>
            <a:r>
              <a:rPr lang="en-US" b="1" dirty="0"/>
              <a:t>8,711,000 </a:t>
            </a:r>
            <a:r>
              <a:rPr lang="en-US" dirty="0"/>
              <a:t>shares, reactions, and comments on Facebook, ironically, more than the </a:t>
            </a:r>
            <a:r>
              <a:rPr lang="en-US" b="1" dirty="0"/>
              <a:t>7,367,000</a:t>
            </a:r>
            <a:r>
              <a:rPr lang="en-US" dirty="0"/>
              <a:t> for the top twenty most-discussed election stories</a:t>
            </a:r>
          </a:p>
        </p:txBody>
      </p:sp>
      <p:sp>
        <p:nvSpPr>
          <p:cNvPr id="5" name="Rectangle 4">
            <a:extLst>
              <a:ext uri="{FF2B5EF4-FFF2-40B4-BE49-F238E27FC236}">
                <a16:creationId xmlns:a16="http://schemas.microsoft.com/office/drawing/2014/main" id="{C615C3B9-A345-8752-0048-9E6201729A58}"/>
              </a:ext>
            </a:extLst>
          </p:cNvPr>
          <p:cNvSpPr/>
          <p:nvPr/>
        </p:nvSpPr>
        <p:spPr>
          <a:xfrm>
            <a:off x="671494" y="6054777"/>
            <a:ext cx="8838265" cy="646331"/>
          </a:xfrm>
          <a:prstGeom prst="rect">
            <a:avLst/>
          </a:prstGeom>
        </p:spPr>
        <p:txBody>
          <a:bodyPr wrap="square">
            <a:spAutoFit/>
          </a:bodyPr>
          <a:lstStyle/>
          <a:p>
            <a:r>
              <a:rPr lang="en-US" sz="1200" dirty="0"/>
              <a:t>S. </a:t>
            </a:r>
            <a:r>
              <a:rPr lang="en-US" sz="1200" dirty="0" err="1"/>
              <a:t>Vosoughi</a:t>
            </a:r>
            <a:r>
              <a:rPr lang="en-US" sz="1200" dirty="0"/>
              <a:t>, D. Roy, and S. Aral. (2018). The spread of true and false news online. Science 359, 6380, 1146–1151. </a:t>
            </a:r>
          </a:p>
          <a:p>
            <a:r>
              <a:rPr lang="en-US" sz="1200" dirty="0"/>
              <a:t>C. Silverman. (2016). This analysis shows how viral fake election news stories outperformed real news on Facebook. BuzzFeed News 16</a:t>
            </a:r>
          </a:p>
          <a:p>
            <a:endParaRPr lang="en-US" sz="1200" dirty="0"/>
          </a:p>
        </p:txBody>
      </p:sp>
      <p:sp>
        <p:nvSpPr>
          <p:cNvPr id="4" name="Slide Number Placeholder 3">
            <a:extLst>
              <a:ext uri="{FF2B5EF4-FFF2-40B4-BE49-F238E27FC236}">
                <a16:creationId xmlns:a16="http://schemas.microsoft.com/office/drawing/2014/main" id="{67B61919-59E1-3B12-AC5E-8ED7FF9248CB}"/>
              </a:ext>
            </a:extLst>
          </p:cNvPr>
          <p:cNvSpPr>
            <a:spLocks noGrp="1"/>
          </p:cNvSpPr>
          <p:nvPr>
            <p:ph type="sldNum" sz="quarter" idx="12"/>
          </p:nvPr>
        </p:nvSpPr>
        <p:spPr/>
        <p:txBody>
          <a:bodyPr/>
          <a:lstStyle/>
          <a:p>
            <a:fld id="{4C0B9B7A-17AE-9845-947F-3C8F3590919D}" type="slidenum">
              <a:rPr lang="en-US" smtClean="0"/>
              <a:t>10</a:t>
            </a:fld>
            <a:endParaRPr lang="en-US"/>
          </a:p>
        </p:txBody>
      </p:sp>
    </p:spTree>
    <p:extLst>
      <p:ext uri="{BB962C8B-B14F-4D97-AF65-F5344CB8AC3E}">
        <p14:creationId xmlns:p14="http://schemas.microsoft.com/office/powerpoint/2010/main" val="1326529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FF71-3521-9443-A95D-14D9F039FC7C}"/>
              </a:ext>
            </a:extLst>
          </p:cNvPr>
          <p:cNvSpPr>
            <a:spLocks noGrp="1"/>
          </p:cNvSpPr>
          <p:nvPr>
            <p:ph type="title"/>
          </p:nvPr>
        </p:nvSpPr>
        <p:spPr/>
        <p:txBody>
          <a:bodyPr/>
          <a:lstStyle/>
          <a:p>
            <a:r>
              <a:rPr lang="en-US" dirty="0"/>
              <a:t>The role of content</a:t>
            </a:r>
          </a:p>
        </p:txBody>
      </p:sp>
      <p:sp>
        <p:nvSpPr>
          <p:cNvPr id="3" name="Content Placeholder 2">
            <a:extLst>
              <a:ext uri="{FF2B5EF4-FFF2-40B4-BE49-F238E27FC236}">
                <a16:creationId xmlns:a16="http://schemas.microsoft.com/office/drawing/2014/main" id="{DD283E3E-589B-2A4C-98F1-FCEEC4B19B0A}"/>
              </a:ext>
            </a:extLst>
          </p:cNvPr>
          <p:cNvSpPr>
            <a:spLocks noGrp="1"/>
          </p:cNvSpPr>
          <p:nvPr>
            <p:ph idx="1"/>
          </p:nvPr>
        </p:nvSpPr>
        <p:spPr/>
        <p:txBody>
          <a:bodyPr/>
          <a:lstStyle/>
          <a:p>
            <a:r>
              <a:rPr lang="en-US" dirty="0"/>
              <a:t>Fake news potentially differ from the truth in terms of:</a:t>
            </a:r>
          </a:p>
          <a:p>
            <a:pPr lvl="1"/>
            <a:r>
              <a:rPr lang="en-US" dirty="0"/>
              <a:t>writing style and quality (by </a:t>
            </a:r>
            <a:r>
              <a:rPr lang="en-US" dirty="0" err="1"/>
              <a:t>Undeutsch</a:t>
            </a:r>
            <a:r>
              <a:rPr lang="en-US" dirty="0"/>
              <a:t> hypothesis) </a:t>
            </a:r>
          </a:p>
          <a:p>
            <a:pPr lvl="1"/>
            <a:r>
              <a:rPr lang="en-US" dirty="0"/>
              <a:t>quantity such as word counts (by information manipulation theory)</a:t>
            </a:r>
          </a:p>
          <a:p>
            <a:pPr lvl="1"/>
            <a:r>
              <a:rPr lang="en-US" dirty="0"/>
              <a:t>sentiments expressed (by four-factor theory) </a:t>
            </a:r>
          </a:p>
        </p:txBody>
      </p:sp>
      <p:sp>
        <p:nvSpPr>
          <p:cNvPr id="4" name="TextBox 3">
            <a:extLst>
              <a:ext uri="{FF2B5EF4-FFF2-40B4-BE49-F238E27FC236}">
                <a16:creationId xmlns:a16="http://schemas.microsoft.com/office/drawing/2014/main" id="{E975833D-439C-9540-AA9A-1FC709FC9FCA}"/>
              </a:ext>
            </a:extLst>
          </p:cNvPr>
          <p:cNvSpPr txBox="1"/>
          <p:nvPr/>
        </p:nvSpPr>
        <p:spPr>
          <a:xfrm>
            <a:off x="804231" y="5804068"/>
            <a:ext cx="10549569" cy="1015663"/>
          </a:xfrm>
          <a:prstGeom prst="rect">
            <a:avLst/>
          </a:prstGeom>
          <a:noFill/>
        </p:spPr>
        <p:txBody>
          <a:bodyPr wrap="square" rtlCol="0">
            <a:spAutoFit/>
          </a:bodyPr>
          <a:lstStyle/>
          <a:p>
            <a:r>
              <a:rPr lang="en-US" sz="1200" dirty="0"/>
              <a:t>U. </a:t>
            </a:r>
            <a:r>
              <a:rPr lang="en-US" sz="1200" dirty="0" err="1"/>
              <a:t>Undeutsch</a:t>
            </a:r>
            <a:r>
              <a:rPr lang="en-US" sz="1200" dirty="0"/>
              <a:t>. 1967. </a:t>
            </a:r>
            <a:r>
              <a:rPr lang="en-US" sz="1200" dirty="0" err="1"/>
              <a:t>Beurteilung</a:t>
            </a:r>
            <a:r>
              <a:rPr lang="en-US" sz="1200" dirty="0"/>
              <a:t> der </a:t>
            </a:r>
            <a:r>
              <a:rPr lang="en-US" sz="1200" dirty="0" err="1"/>
              <a:t>glaubhaftigkeit</a:t>
            </a:r>
            <a:r>
              <a:rPr lang="en-US" sz="1200" dirty="0"/>
              <a:t> von </a:t>
            </a:r>
            <a:r>
              <a:rPr lang="en-US" sz="1200" dirty="0" err="1"/>
              <a:t>aussagen</a:t>
            </a:r>
            <a:r>
              <a:rPr lang="en-US" sz="1200" dirty="0"/>
              <a:t>. </a:t>
            </a:r>
            <a:r>
              <a:rPr lang="en-US" sz="1200" dirty="0" err="1"/>
              <a:t>Handbuch</a:t>
            </a:r>
            <a:r>
              <a:rPr lang="en-US" sz="1200" dirty="0"/>
              <a:t> der </a:t>
            </a:r>
            <a:r>
              <a:rPr lang="en-US" sz="1200" dirty="0" err="1"/>
              <a:t>psychologie</a:t>
            </a:r>
            <a:r>
              <a:rPr lang="en-US" sz="1200" dirty="0"/>
              <a:t> 11, 26–181</a:t>
            </a:r>
          </a:p>
          <a:p>
            <a:r>
              <a:rPr lang="en-US" sz="1200" dirty="0"/>
              <a:t>S. A </a:t>
            </a:r>
            <a:r>
              <a:rPr lang="en-US" sz="1200" dirty="0" err="1"/>
              <a:t>McCornack</a:t>
            </a:r>
            <a:r>
              <a:rPr lang="en-US" sz="1200" dirty="0"/>
              <a:t>, K. Morrison, J. E. Paik, A. M Wisner, and X. Zhu. 2014. Information manipulation theory 2: A propositional theory of deceptive discourse production. Journal of Language and Social Psychology 33, 4 (2014), 348–377</a:t>
            </a:r>
          </a:p>
          <a:p>
            <a:r>
              <a:rPr lang="en-US" sz="1200" dirty="0"/>
              <a:t>M. Zuckerman, B. M DePaulo, and R. Rosenthal. 1981. Verbal and Nonverbal Communication of Deception1. In Advances in experimental social psychology. Vol. 14. Elsevier, 1–59</a:t>
            </a:r>
          </a:p>
        </p:txBody>
      </p:sp>
      <p:sp>
        <p:nvSpPr>
          <p:cNvPr id="5" name="Slide Number Placeholder 4">
            <a:extLst>
              <a:ext uri="{FF2B5EF4-FFF2-40B4-BE49-F238E27FC236}">
                <a16:creationId xmlns:a16="http://schemas.microsoft.com/office/drawing/2014/main" id="{8A3BEB03-D486-92B9-DF4C-13A3892B6EB6}"/>
              </a:ext>
            </a:extLst>
          </p:cNvPr>
          <p:cNvSpPr>
            <a:spLocks noGrp="1"/>
          </p:cNvSpPr>
          <p:nvPr>
            <p:ph type="sldNum" sz="quarter" idx="12"/>
          </p:nvPr>
        </p:nvSpPr>
        <p:spPr/>
        <p:txBody>
          <a:bodyPr/>
          <a:lstStyle/>
          <a:p>
            <a:fld id="{4C0B9B7A-17AE-9845-947F-3C8F3590919D}" type="slidenum">
              <a:rPr lang="en-US" smtClean="0"/>
              <a:t>11</a:t>
            </a:fld>
            <a:endParaRPr lang="en-US"/>
          </a:p>
        </p:txBody>
      </p:sp>
    </p:spTree>
    <p:extLst>
      <p:ext uri="{BB962C8B-B14F-4D97-AF65-F5344CB8AC3E}">
        <p14:creationId xmlns:p14="http://schemas.microsoft.com/office/powerpoint/2010/main" val="2169986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26DA8-5024-1B48-9B6E-9B0051AC6384}"/>
              </a:ext>
            </a:extLst>
          </p:cNvPr>
          <p:cNvSpPr>
            <a:spLocks noGrp="1"/>
          </p:cNvSpPr>
          <p:nvPr>
            <p:ph type="title"/>
          </p:nvPr>
        </p:nvSpPr>
        <p:spPr/>
        <p:txBody>
          <a:bodyPr/>
          <a:lstStyle/>
          <a:p>
            <a:r>
              <a:rPr lang="en-US" dirty="0"/>
              <a:t>Information credibility on Twitter</a:t>
            </a:r>
          </a:p>
        </p:txBody>
      </p:sp>
      <p:sp>
        <p:nvSpPr>
          <p:cNvPr id="3" name="Content Placeholder 2">
            <a:extLst>
              <a:ext uri="{FF2B5EF4-FFF2-40B4-BE49-F238E27FC236}">
                <a16:creationId xmlns:a16="http://schemas.microsoft.com/office/drawing/2014/main" id="{F36AC42C-3A83-A74A-8DE8-6F3D1D98732A}"/>
              </a:ext>
            </a:extLst>
          </p:cNvPr>
          <p:cNvSpPr>
            <a:spLocks noGrp="1"/>
          </p:cNvSpPr>
          <p:nvPr>
            <p:ph idx="1"/>
          </p:nvPr>
        </p:nvSpPr>
        <p:spPr/>
        <p:txBody>
          <a:bodyPr>
            <a:normAutofit fontScale="92500" lnSpcReduction="10000"/>
          </a:bodyPr>
          <a:lstStyle/>
          <a:p>
            <a:r>
              <a:rPr lang="en-US" dirty="0"/>
              <a:t>Assessing the credibility of a given set of tweets</a:t>
            </a:r>
            <a:endParaRPr lang="en-US" sz="1400" dirty="0"/>
          </a:p>
          <a:p>
            <a:r>
              <a:rPr lang="en-US" dirty="0"/>
              <a:t>Data collection: collected all the tweets matching queries during a 2-days window; 2,500 topics; Amazon Mechanical Turk</a:t>
            </a:r>
            <a:endParaRPr lang="en-US" sz="1800" b="1" dirty="0"/>
          </a:p>
          <a:p>
            <a:r>
              <a:rPr lang="en-US" dirty="0"/>
              <a:t>Features:</a:t>
            </a:r>
          </a:p>
          <a:p>
            <a:pPr marL="548640">
              <a:spcBef>
                <a:spcPts val="600"/>
              </a:spcBef>
              <a:spcAft>
                <a:spcPts val="600"/>
              </a:spcAft>
            </a:pPr>
            <a:r>
              <a:rPr lang="en-US" dirty="0"/>
              <a:t>Message-based: tweet length, existence of special chars, sentiment, etc.</a:t>
            </a:r>
          </a:p>
          <a:p>
            <a:pPr marL="548640">
              <a:spcBef>
                <a:spcPts val="600"/>
              </a:spcBef>
              <a:spcAft>
                <a:spcPts val="600"/>
              </a:spcAft>
            </a:pPr>
            <a:r>
              <a:rPr lang="en-US" dirty="0"/>
              <a:t>User-based: registration age, number of followers, </a:t>
            </a:r>
            <a:r>
              <a:rPr lang="en-US" dirty="0" err="1"/>
              <a:t>followees</a:t>
            </a:r>
            <a:r>
              <a:rPr lang="en-US" dirty="0"/>
              <a:t>, etc.</a:t>
            </a:r>
          </a:p>
          <a:p>
            <a:pPr marL="548640">
              <a:spcBef>
                <a:spcPts val="600"/>
              </a:spcBef>
              <a:spcAft>
                <a:spcPts val="600"/>
              </a:spcAft>
            </a:pPr>
            <a:r>
              <a:rPr lang="en-US" dirty="0"/>
              <a:t>Topic-based: the fraction of tweets with URL, fraction of positive, etc.</a:t>
            </a:r>
          </a:p>
          <a:p>
            <a:pPr marL="548640">
              <a:spcBef>
                <a:spcPts val="600"/>
              </a:spcBef>
              <a:spcAft>
                <a:spcPts val="600"/>
              </a:spcAft>
            </a:pPr>
            <a:r>
              <a:rPr lang="en-US" dirty="0"/>
              <a:t>Propagation-based: depth of a re-tweet, number of initial tweets of a topic</a:t>
            </a:r>
          </a:p>
          <a:p>
            <a:r>
              <a:rPr lang="en-US" dirty="0"/>
              <a:t>Decision Tree classifier</a:t>
            </a:r>
          </a:p>
          <a:p>
            <a:endParaRPr lang="en-US" dirty="0"/>
          </a:p>
        </p:txBody>
      </p:sp>
      <p:sp>
        <p:nvSpPr>
          <p:cNvPr id="4" name="TextBox 3">
            <a:extLst>
              <a:ext uri="{FF2B5EF4-FFF2-40B4-BE49-F238E27FC236}">
                <a16:creationId xmlns:a16="http://schemas.microsoft.com/office/drawing/2014/main" id="{C271E931-7A55-3348-8F1E-08EA6329B5FE}"/>
              </a:ext>
            </a:extLst>
          </p:cNvPr>
          <p:cNvSpPr txBox="1"/>
          <p:nvPr/>
        </p:nvSpPr>
        <p:spPr>
          <a:xfrm>
            <a:off x="253388" y="6492875"/>
            <a:ext cx="11270255" cy="276999"/>
          </a:xfrm>
          <a:prstGeom prst="rect">
            <a:avLst/>
          </a:prstGeom>
          <a:noFill/>
        </p:spPr>
        <p:txBody>
          <a:bodyPr wrap="square" rtlCol="0">
            <a:spAutoFit/>
          </a:bodyPr>
          <a:lstStyle/>
          <a:p>
            <a:r>
              <a:rPr lang="en-US" sz="1200" dirty="0"/>
              <a:t>C. Castillo, M. Mendoza, and B. Poblete. (2011). Information credibility on Twitter. In Proceedings of the 20th international conference on World wide web, pp. 675-684</a:t>
            </a:r>
          </a:p>
        </p:txBody>
      </p:sp>
      <p:sp>
        <p:nvSpPr>
          <p:cNvPr id="5" name="Slide Number Placeholder 4">
            <a:extLst>
              <a:ext uri="{FF2B5EF4-FFF2-40B4-BE49-F238E27FC236}">
                <a16:creationId xmlns:a16="http://schemas.microsoft.com/office/drawing/2014/main" id="{A90E1537-7CDB-C87E-AAAE-1B9AF0C01457}"/>
              </a:ext>
            </a:extLst>
          </p:cNvPr>
          <p:cNvSpPr>
            <a:spLocks noGrp="1"/>
          </p:cNvSpPr>
          <p:nvPr>
            <p:ph type="sldNum" sz="quarter" idx="12"/>
          </p:nvPr>
        </p:nvSpPr>
        <p:spPr/>
        <p:txBody>
          <a:bodyPr/>
          <a:lstStyle/>
          <a:p>
            <a:fld id="{4C0B9B7A-17AE-9845-947F-3C8F3590919D}" type="slidenum">
              <a:rPr lang="en-US" smtClean="0"/>
              <a:t>12</a:t>
            </a:fld>
            <a:endParaRPr lang="en-US"/>
          </a:p>
        </p:txBody>
      </p:sp>
    </p:spTree>
    <p:extLst>
      <p:ext uri="{BB962C8B-B14F-4D97-AF65-F5344CB8AC3E}">
        <p14:creationId xmlns:p14="http://schemas.microsoft.com/office/powerpoint/2010/main" val="2369646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6BA15C-07F7-F845-BBFF-85ADADEE18EF}"/>
              </a:ext>
            </a:extLst>
          </p:cNvPr>
          <p:cNvPicPr>
            <a:picLocks noChangeAspect="1"/>
          </p:cNvPicPr>
          <p:nvPr/>
        </p:nvPicPr>
        <p:blipFill>
          <a:blip r:embed="rId3"/>
          <a:stretch>
            <a:fillRect/>
          </a:stretch>
        </p:blipFill>
        <p:spPr>
          <a:xfrm>
            <a:off x="643467" y="783167"/>
            <a:ext cx="5291666" cy="5291666"/>
          </a:xfrm>
          <a:prstGeom prst="rect">
            <a:avLst/>
          </a:prstGeom>
        </p:spPr>
      </p:pic>
      <p:pic>
        <p:nvPicPr>
          <p:cNvPr id="2" name="Picture 1">
            <a:extLst>
              <a:ext uri="{FF2B5EF4-FFF2-40B4-BE49-F238E27FC236}">
                <a16:creationId xmlns:a16="http://schemas.microsoft.com/office/drawing/2014/main" id="{88BACF99-2EEF-B10B-9786-89C449F089E9}"/>
              </a:ext>
            </a:extLst>
          </p:cNvPr>
          <p:cNvPicPr>
            <a:picLocks noChangeAspect="1"/>
          </p:cNvPicPr>
          <p:nvPr/>
        </p:nvPicPr>
        <p:blipFill>
          <a:blip r:embed="rId4"/>
          <a:stretch>
            <a:fillRect/>
          </a:stretch>
        </p:blipFill>
        <p:spPr>
          <a:xfrm>
            <a:off x="6256865" y="994834"/>
            <a:ext cx="5291667" cy="4868332"/>
          </a:xfrm>
          <a:prstGeom prst="rect">
            <a:avLst/>
          </a:prstGeom>
        </p:spPr>
      </p:pic>
      <p:sp>
        <p:nvSpPr>
          <p:cNvPr id="3" name="Rounded Rectangle 2">
            <a:extLst>
              <a:ext uri="{FF2B5EF4-FFF2-40B4-BE49-F238E27FC236}">
                <a16:creationId xmlns:a16="http://schemas.microsoft.com/office/drawing/2014/main" id="{C69BA19B-88CD-0C91-33D6-47232053005D}"/>
              </a:ext>
            </a:extLst>
          </p:cNvPr>
          <p:cNvSpPr/>
          <p:nvPr/>
        </p:nvSpPr>
        <p:spPr>
          <a:xfrm>
            <a:off x="10721788" y="1649506"/>
            <a:ext cx="826744" cy="44253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Rounded Rectangle 3">
            <a:extLst>
              <a:ext uri="{FF2B5EF4-FFF2-40B4-BE49-F238E27FC236}">
                <a16:creationId xmlns:a16="http://schemas.microsoft.com/office/drawing/2014/main" id="{6D05C32B-9341-B15B-F9EC-D1FCCD7DB4D2}"/>
              </a:ext>
            </a:extLst>
          </p:cNvPr>
          <p:cNvSpPr/>
          <p:nvPr/>
        </p:nvSpPr>
        <p:spPr>
          <a:xfrm>
            <a:off x="2354980" y="693522"/>
            <a:ext cx="1248832" cy="63300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Slide Number Placeholder 5">
            <a:extLst>
              <a:ext uri="{FF2B5EF4-FFF2-40B4-BE49-F238E27FC236}">
                <a16:creationId xmlns:a16="http://schemas.microsoft.com/office/drawing/2014/main" id="{D2E43DB0-0F9A-EA70-BD67-D6207F523DCC}"/>
              </a:ext>
            </a:extLst>
          </p:cNvPr>
          <p:cNvSpPr>
            <a:spLocks noGrp="1"/>
          </p:cNvSpPr>
          <p:nvPr>
            <p:ph type="sldNum" sz="quarter" idx="12"/>
          </p:nvPr>
        </p:nvSpPr>
        <p:spPr/>
        <p:txBody>
          <a:bodyPr/>
          <a:lstStyle/>
          <a:p>
            <a:fld id="{4C0B9B7A-17AE-9845-947F-3C8F3590919D}" type="slidenum">
              <a:rPr lang="en-US" smtClean="0"/>
              <a:t>13</a:t>
            </a:fld>
            <a:endParaRPr lang="en-US"/>
          </a:p>
        </p:txBody>
      </p:sp>
      <p:sp>
        <p:nvSpPr>
          <p:cNvPr id="7" name="TextBox 6">
            <a:extLst>
              <a:ext uri="{FF2B5EF4-FFF2-40B4-BE49-F238E27FC236}">
                <a16:creationId xmlns:a16="http://schemas.microsoft.com/office/drawing/2014/main" id="{A9014B18-F619-4664-8BC4-B3B623D58AA6}"/>
              </a:ext>
            </a:extLst>
          </p:cNvPr>
          <p:cNvSpPr txBox="1"/>
          <p:nvPr/>
        </p:nvSpPr>
        <p:spPr>
          <a:xfrm>
            <a:off x="253388" y="6492875"/>
            <a:ext cx="11270255" cy="276999"/>
          </a:xfrm>
          <a:prstGeom prst="rect">
            <a:avLst/>
          </a:prstGeom>
          <a:noFill/>
        </p:spPr>
        <p:txBody>
          <a:bodyPr wrap="square" rtlCol="0">
            <a:spAutoFit/>
          </a:bodyPr>
          <a:lstStyle/>
          <a:p>
            <a:r>
              <a:rPr lang="en-US" sz="1200" dirty="0"/>
              <a:t>C. Castillo, M. Mendoza, and B. Poblete. (2011). Information credibility on Twitter. In Proceedings of the 20th international conference on World wide web, pp. 675-684</a:t>
            </a:r>
          </a:p>
        </p:txBody>
      </p:sp>
    </p:spTree>
    <p:extLst>
      <p:ext uri="{BB962C8B-B14F-4D97-AF65-F5344CB8AC3E}">
        <p14:creationId xmlns:p14="http://schemas.microsoft.com/office/powerpoint/2010/main" val="175985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949848" cy="1325563"/>
          </a:xfrm>
        </p:spPr>
        <p:txBody>
          <a:bodyPr>
            <a:normAutofit/>
          </a:bodyPr>
          <a:lstStyle/>
          <a:p>
            <a:r>
              <a:rPr lang="en-US" sz="4000" dirty="0"/>
              <a:t>Fake news early detection: A theory-driven model</a:t>
            </a:r>
          </a:p>
        </p:txBody>
      </p:sp>
      <p:sp>
        <p:nvSpPr>
          <p:cNvPr id="3" name="Content Placeholder 2"/>
          <p:cNvSpPr>
            <a:spLocks noGrp="1"/>
          </p:cNvSpPr>
          <p:nvPr>
            <p:ph idx="1"/>
          </p:nvPr>
        </p:nvSpPr>
        <p:spPr>
          <a:xfrm>
            <a:off x="838201" y="1755108"/>
            <a:ext cx="10381342" cy="4283242"/>
          </a:xfrm>
        </p:spPr>
        <p:txBody>
          <a:bodyPr>
            <a:noAutofit/>
          </a:bodyPr>
          <a:lstStyle/>
          <a:p>
            <a:r>
              <a:rPr lang="en-US" dirty="0"/>
              <a:t>Features: </a:t>
            </a:r>
          </a:p>
          <a:p>
            <a:pPr lvl="1"/>
            <a:r>
              <a:rPr lang="en-US" dirty="0"/>
              <a:t>Lexicon-level (e.g., </a:t>
            </a:r>
            <a:r>
              <a:rPr lang="en-US" dirty="0" err="1"/>
              <a:t>BoW</a:t>
            </a:r>
            <a:r>
              <a:rPr lang="en-US" dirty="0"/>
              <a:t>)</a:t>
            </a:r>
          </a:p>
          <a:p>
            <a:pPr lvl="1"/>
            <a:r>
              <a:rPr lang="en-US" dirty="0"/>
              <a:t>Syntax-level (e.g., POS)</a:t>
            </a:r>
          </a:p>
          <a:p>
            <a:pPr lvl="1"/>
            <a:r>
              <a:rPr lang="en-US" dirty="0"/>
              <a:t>Semantic-level (e.g., General Clickbait Patterns, Readability, Sensationalism, News-worthiness)</a:t>
            </a:r>
          </a:p>
          <a:p>
            <a:pPr lvl="1"/>
            <a:r>
              <a:rPr lang="en-US" dirty="0"/>
              <a:t>Discourse-level (Rhetorical Relationships)</a:t>
            </a:r>
          </a:p>
          <a:p>
            <a:r>
              <a:rPr lang="en-US" dirty="0"/>
              <a:t>Several supervised classifiers with five-fold cross-validation</a:t>
            </a:r>
          </a:p>
          <a:p>
            <a:r>
              <a:rPr lang="en-US" dirty="0"/>
              <a:t>SVM, Random Forest, and </a:t>
            </a:r>
            <a:r>
              <a:rPr lang="en-US" dirty="0" err="1"/>
              <a:t>XGBoost</a:t>
            </a:r>
            <a:r>
              <a:rPr lang="en-US" dirty="0"/>
              <a:t> perform best </a:t>
            </a:r>
          </a:p>
          <a:p>
            <a:r>
              <a:rPr lang="en-US" dirty="0"/>
              <a:t>PolitiFact and BuzzFeed</a:t>
            </a:r>
          </a:p>
          <a:p>
            <a:pPr marL="82296" indent="0">
              <a:buNone/>
            </a:pPr>
            <a:endParaRPr lang="en-US" dirty="0"/>
          </a:p>
          <a:p>
            <a:endParaRPr lang="en-US" dirty="0"/>
          </a:p>
        </p:txBody>
      </p:sp>
      <p:sp>
        <p:nvSpPr>
          <p:cNvPr id="5" name="Slide Number Placeholder 4"/>
          <p:cNvSpPr>
            <a:spLocks noGrp="1"/>
          </p:cNvSpPr>
          <p:nvPr>
            <p:ph type="sldNum" sz="quarter" idx="12"/>
          </p:nvPr>
        </p:nvSpPr>
        <p:spPr/>
        <p:txBody>
          <a:bodyPr/>
          <a:lstStyle/>
          <a:p>
            <a:fld id="{6294C92D-0306-4E69-9CD3-20855E849650}" type="slidenum">
              <a:rPr kumimoji="0" lang="en-US" smtClean="0"/>
              <a:t>14</a:t>
            </a:fld>
            <a:endParaRPr kumimoji="0" lang="en-US"/>
          </a:p>
        </p:txBody>
      </p:sp>
      <p:sp>
        <p:nvSpPr>
          <p:cNvPr id="7" name="TextBox 6">
            <a:extLst>
              <a:ext uri="{FF2B5EF4-FFF2-40B4-BE49-F238E27FC236}">
                <a16:creationId xmlns:a16="http://schemas.microsoft.com/office/drawing/2014/main" id="{9FCBE2A3-8047-DD45-9A2C-EF67ACA706B5}"/>
              </a:ext>
            </a:extLst>
          </p:cNvPr>
          <p:cNvSpPr txBox="1"/>
          <p:nvPr/>
        </p:nvSpPr>
        <p:spPr>
          <a:xfrm>
            <a:off x="420479" y="6444476"/>
            <a:ext cx="10799064" cy="276999"/>
          </a:xfrm>
          <a:prstGeom prst="rect">
            <a:avLst/>
          </a:prstGeom>
          <a:noFill/>
        </p:spPr>
        <p:txBody>
          <a:bodyPr wrap="square" rtlCol="0">
            <a:spAutoFit/>
          </a:bodyPr>
          <a:lstStyle/>
          <a:p>
            <a:r>
              <a:rPr lang="en-US" sz="1200" dirty="0">
                <a:solidFill>
                  <a:srgbClr val="222222"/>
                </a:solidFill>
              </a:rPr>
              <a:t>X.  Zhou, A. Jain, V. V. </a:t>
            </a:r>
            <a:r>
              <a:rPr lang="en-US" sz="1200" dirty="0" err="1">
                <a:solidFill>
                  <a:srgbClr val="222222"/>
                </a:solidFill>
              </a:rPr>
              <a:t>Phoha</a:t>
            </a:r>
            <a:r>
              <a:rPr lang="en-US" sz="1200" dirty="0">
                <a:solidFill>
                  <a:srgbClr val="222222"/>
                </a:solidFill>
              </a:rPr>
              <a:t>, and R. </a:t>
            </a:r>
            <a:r>
              <a:rPr lang="en-US" sz="1200" dirty="0" err="1">
                <a:solidFill>
                  <a:srgbClr val="222222"/>
                </a:solidFill>
              </a:rPr>
              <a:t>Zafarani</a:t>
            </a:r>
            <a:r>
              <a:rPr lang="en-US" sz="1200" dirty="0">
                <a:solidFill>
                  <a:srgbClr val="222222"/>
                </a:solidFill>
              </a:rPr>
              <a:t>. (2019). Fake News Early Detection: A Theory-driven Model. </a:t>
            </a:r>
            <a:r>
              <a:rPr lang="en-US" sz="1200" dirty="0" err="1">
                <a:solidFill>
                  <a:srgbClr val="222222"/>
                </a:solidFill>
              </a:rPr>
              <a:t>arXiv</a:t>
            </a:r>
            <a:r>
              <a:rPr lang="en-US" sz="1200" dirty="0">
                <a:solidFill>
                  <a:srgbClr val="222222"/>
                </a:solidFill>
              </a:rPr>
              <a:t> preprint arXiv:1904.11679</a:t>
            </a:r>
            <a:endParaRPr lang="en-US" sz="1200" dirty="0"/>
          </a:p>
        </p:txBody>
      </p:sp>
    </p:spTree>
    <p:extLst>
      <p:ext uri="{BB962C8B-B14F-4D97-AF65-F5344CB8AC3E}">
        <p14:creationId xmlns:p14="http://schemas.microsoft.com/office/powerpoint/2010/main" val="3202825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5B28612-A359-8141-88AA-4F7EAA938DAD}"/>
              </a:ext>
            </a:extLst>
          </p:cNvPr>
          <p:cNvPicPr>
            <a:picLocks noChangeAspect="1"/>
          </p:cNvPicPr>
          <p:nvPr/>
        </p:nvPicPr>
        <p:blipFill rotWithShape="1">
          <a:blip r:embed="rId3"/>
          <a:srcRect t="10455"/>
          <a:stretch/>
        </p:blipFill>
        <p:spPr>
          <a:xfrm>
            <a:off x="-5737" y="717828"/>
            <a:ext cx="4711125" cy="3084554"/>
          </a:xfrm>
          <a:prstGeom prst="rect">
            <a:avLst/>
          </a:prstGeom>
        </p:spPr>
      </p:pic>
      <p:pic>
        <p:nvPicPr>
          <p:cNvPr id="10" name="Picture 9">
            <a:extLst>
              <a:ext uri="{FF2B5EF4-FFF2-40B4-BE49-F238E27FC236}">
                <a16:creationId xmlns:a16="http://schemas.microsoft.com/office/drawing/2014/main" id="{3058041F-CC3C-7F44-A029-EDE1CC8223EA}"/>
              </a:ext>
            </a:extLst>
          </p:cNvPr>
          <p:cNvPicPr>
            <a:picLocks noChangeAspect="1"/>
          </p:cNvPicPr>
          <p:nvPr/>
        </p:nvPicPr>
        <p:blipFill>
          <a:blip r:embed="rId4"/>
          <a:stretch>
            <a:fillRect/>
          </a:stretch>
        </p:blipFill>
        <p:spPr>
          <a:xfrm>
            <a:off x="5898465" y="2861497"/>
            <a:ext cx="3633495" cy="1690912"/>
          </a:xfrm>
          <a:prstGeom prst="rect">
            <a:avLst/>
          </a:prstGeom>
        </p:spPr>
      </p:pic>
      <p:pic>
        <p:nvPicPr>
          <p:cNvPr id="11" name="Picture 10">
            <a:extLst>
              <a:ext uri="{FF2B5EF4-FFF2-40B4-BE49-F238E27FC236}">
                <a16:creationId xmlns:a16="http://schemas.microsoft.com/office/drawing/2014/main" id="{A80E1323-9A16-9848-9AA2-3E8344DB05C8}"/>
              </a:ext>
            </a:extLst>
          </p:cNvPr>
          <p:cNvPicPr>
            <a:picLocks noChangeAspect="1"/>
          </p:cNvPicPr>
          <p:nvPr/>
        </p:nvPicPr>
        <p:blipFill>
          <a:blip r:embed="rId5"/>
          <a:stretch>
            <a:fillRect/>
          </a:stretch>
        </p:blipFill>
        <p:spPr>
          <a:xfrm>
            <a:off x="-5737" y="4339401"/>
            <a:ext cx="4066602" cy="1924858"/>
          </a:xfrm>
          <a:prstGeom prst="rect">
            <a:avLst/>
          </a:prstGeom>
        </p:spPr>
      </p:pic>
      <p:sp>
        <p:nvSpPr>
          <p:cNvPr id="12" name="Rectangle 11">
            <a:extLst>
              <a:ext uri="{FF2B5EF4-FFF2-40B4-BE49-F238E27FC236}">
                <a16:creationId xmlns:a16="http://schemas.microsoft.com/office/drawing/2014/main" id="{091CC39A-7157-3F44-A48C-3EDF5BB537B0}"/>
              </a:ext>
            </a:extLst>
          </p:cNvPr>
          <p:cNvSpPr/>
          <p:nvPr/>
        </p:nvSpPr>
        <p:spPr>
          <a:xfrm>
            <a:off x="152900" y="234207"/>
            <a:ext cx="1828257" cy="400110"/>
          </a:xfrm>
          <a:prstGeom prst="rect">
            <a:avLst/>
          </a:prstGeom>
        </p:spPr>
        <p:txBody>
          <a:bodyPr wrap="none">
            <a:spAutoFit/>
          </a:bodyPr>
          <a:lstStyle/>
          <a:p>
            <a:r>
              <a:rPr lang="en-US" sz="2000" dirty="0"/>
              <a:t>Content Quality</a:t>
            </a:r>
          </a:p>
        </p:txBody>
      </p:sp>
      <p:sp>
        <p:nvSpPr>
          <p:cNvPr id="13" name="Rectangle 12">
            <a:extLst>
              <a:ext uri="{FF2B5EF4-FFF2-40B4-BE49-F238E27FC236}">
                <a16:creationId xmlns:a16="http://schemas.microsoft.com/office/drawing/2014/main" id="{3E7AECE0-5645-664D-9E57-49152D181AC5}"/>
              </a:ext>
            </a:extLst>
          </p:cNvPr>
          <p:cNvSpPr/>
          <p:nvPr/>
        </p:nvSpPr>
        <p:spPr>
          <a:xfrm>
            <a:off x="6096000" y="2529693"/>
            <a:ext cx="1261949" cy="400110"/>
          </a:xfrm>
          <a:prstGeom prst="rect">
            <a:avLst/>
          </a:prstGeom>
        </p:spPr>
        <p:txBody>
          <a:bodyPr wrap="none">
            <a:spAutoFit/>
          </a:bodyPr>
          <a:lstStyle/>
          <a:p>
            <a:r>
              <a:rPr lang="en-US" sz="2000" dirty="0"/>
              <a:t>Sentiment</a:t>
            </a:r>
          </a:p>
        </p:txBody>
      </p:sp>
      <p:sp>
        <p:nvSpPr>
          <p:cNvPr id="14" name="Rectangle 13">
            <a:extLst>
              <a:ext uri="{FF2B5EF4-FFF2-40B4-BE49-F238E27FC236}">
                <a16:creationId xmlns:a16="http://schemas.microsoft.com/office/drawing/2014/main" id="{5F274D72-E7A6-0E45-89FC-E46778927D0F}"/>
              </a:ext>
            </a:extLst>
          </p:cNvPr>
          <p:cNvSpPr/>
          <p:nvPr/>
        </p:nvSpPr>
        <p:spPr>
          <a:xfrm>
            <a:off x="158578" y="4049238"/>
            <a:ext cx="1468672" cy="400110"/>
          </a:xfrm>
          <a:prstGeom prst="rect">
            <a:avLst/>
          </a:prstGeom>
        </p:spPr>
        <p:txBody>
          <a:bodyPr wrap="square">
            <a:spAutoFit/>
          </a:bodyPr>
          <a:lstStyle/>
          <a:p>
            <a:r>
              <a:rPr lang="en-US" sz="2000" dirty="0"/>
              <a:t>Quantity</a:t>
            </a:r>
          </a:p>
        </p:txBody>
      </p:sp>
      <p:sp>
        <p:nvSpPr>
          <p:cNvPr id="19" name="TextBox 18">
            <a:extLst>
              <a:ext uri="{FF2B5EF4-FFF2-40B4-BE49-F238E27FC236}">
                <a16:creationId xmlns:a16="http://schemas.microsoft.com/office/drawing/2014/main" id="{0E106CEA-B17A-2A46-80A7-46BE055E4677}"/>
              </a:ext>
            </a:extLst>
          </p:cNvPr>
          <p:cNvSpPr txBox="1"/>
          <p:nvPr/>
        </p:nvSpPr>
        <p:spPr>
          <a:xfrm>
            <a:off x="420479" y="6444476"/>
            <a:ext cx="10799064" cy="276999"/>
          </a:xfrm>
          <a:prstGeom prst="rect">
            <a:avLst/>
          </a:prstGeom>
          <a:noFill/>
        </p:spPr>
        <p:txBody>
          <a:bodyPr wrap="square" rtlCol="0">
            <a:spAutoFit/>
          </a:bodyPr>
          <a:lstStyle/>
          <a:p>
            <a:r>
              <a:rPr lang="en-US" sz="1200" dirty="0">
                <a:solidFill>
                  <a:srgbClr val="222222"/>
                </a:solidFill>
              </a:rPr>
              <a:t>X.  Zhou, A. Jain, V. V. </a:t>
            </a:r>
            <a:r>
              <a:rPr lang="en-US" sz="1200" dirty="0" err="1">
                <a:solidFill>
                  <a:srgbClr val="222222"/>
                </a:solidFill>
              </a:rPr>
              <a:t>Phoha</a:t>
            </a:r>
            <a:r>
              <a:rPr lang="en-US" sz="1200" dirty="0">
                <a:solidFill>
                  <a:srgbClr val="222222"/>
                </a:solidFill>
              </a:rPr>
              <a:t>, and R. </a:t>
            </a:r>
            <a:r>
              <a:rPr lang="en-US" sz="1200" dirty="0" err="1">
                <a:solidFill>
                  <a:srgbClr val="222222"/>
                </a:solidFill>
              </a:rPr>
              <a:t>Zafarani</a:t>
            </a:r>
            <a:r>
              <a:rPr lang="en-US" sz="1200" dirty="0">
                <a:solidFill>
                  <a:srgbClr val="222222"/>
                </a:solidFill>
              </a:rPr>
              <a:t>. (2019). Fake News Early Detection: A Theory-driven Model. </a:t>
            </a:r>
            <a:r>
              <a:rPr lang="en-US" sz="1200" dirty="0" err="1">
                <a:solidFill>
                  <a:srgbClr val="222222"/>
                </a:solidFill>
              </a:rPr>
              <a:t>arXiv</a:t>
            </a:r>
            <a:r>
              <a:rPr lang="en-US" sz="1200" dirty="0">
                <a:solidFill>
                  <a:srgbClr val="222222"/>
                </a:solidFill>
              </a:rPr>
              <a:t> preprint arXiv:1904.11679</a:t>
            </a:r>
            <a:endParaRPr lang="en-US" sz="1200" dirty="0"/>
          </a:p>
        </p:txBody>
      </p:sp>
      <p:pic>
        <p:nvPicPr>
          <p:cNvPr id="8" name="Picture 7">
            <a:extLst>
              <a:ext uri="{FF2B5EF4-FFF2-40B4-BE49-F238E27FC236}">
                <a16:creationId xmlns:a16="http://schemas.microsoft.com/office/drawing/2014/main" id="{4FBE3E73-6146-DF08-F843-74F3F4572655}"/>
              </a:ext>
            </a:extLst>
          </p:cNvPr>
          <p:cNvPicPr>
            <a:picLocks noChangeAspect="1"/>
          </p:cNvPicPr>
          <p:nvPr/>
        </p:nvPicPr>
        <p:blipFill>
          <a:blip r:embed="rId6"/>
          <a:stretch>
            <a:fillRect/>
          </a:stretch>
        </p:blipFill>
        <p:spPr>
          <a:xfrm>
            <a:off x="5898465" y="650198"/>
            <a:ext cx="4096657" cy="1866943"/>
          </a:xfrm>
          <a:prstGeom prst="rect">
            <a:avLst/>
          </a:prstGeom>
        </p:spPr>
      </p:pic>
      <p:pic>
        <p:nvPicPr>
          <p:cNvPr id="15" name="Picture 14">
            <a:extLst>
              <a:ext uri="{FF2B5EF4-FFF2-40B4-BE49-F238E27FC236}">
                <a16:creationId xmlns:a16="http://schemas.microsoft.com/office/drawing/2014/main" id="{F82D33BB-B614-6E7D-A21B-F90DD938ABC3}"/>
              </a:ext>
            </a:extLst>
          </p:cNvPr>
          <p:cNvPicPr>
            <a:picLocks noChangeAspect="1"/>
          </p:cNvPicPr>
          <p:nvPr/>
        </p:nvPicPr>
        <p:blipFill>
          <a:blip r:embed="rId7"/>
          <a:stretch>
            <a:fillRect/>
          </a:stretch>
        </p:blipFill>
        <p:spPr>
          <a:xfrm>
            <a:off x="6001581" y="5080817"/>
            <a:ext cx="3993541" cy="1086795"/>
          </a:xfrm>
          <a:prstGeom prst="rect">
            <a:avLst/>
          </a:prstGeom>
        </p:spPr>
      </p:pic>
      <p:sp>
        <p:nvSpPr>
          <p:cNvPr id="17" name="Rectangle 16">
            <a:extLst>
              <a:ext uri="{FF2B5EF4-FFF2-40B4-BE49-F238E27FC236}">
                <a16:creationId xmlns:a16="http://schemas.microsoft.com/office/drawing/2014/main" id="{A80C09D7-E435-E264-513C-0F08D8AEC0B4}"/>
              </a:ext>
            </a:extLst>
          </p:cNvPr>
          <p:cNvSpPr/>
          <p:nvPr/>
        </p:nvSpPr>
        <p:spPr>
          <a:xfrm>
            <a:off x="5939705" y="325216"/>
            <a:ext cx="2007088" cy="400110"/>
          </a:xfrm>
          <a:prstGeom prst="rect">
            <a:avLst/>
          </a:prstGeom>
        </p:spPr>
        <p:txBody>
          <a:bodyPr wrap="none">
            <a:spAutoFit/>
          </a:bodyPr>
          <a:lstStyle/>
          <a:p>
            <a:r>
              <a:rPr lang="en-US" sz="2000" dirty="0"/>
              <a:t>Cognitive Process</a:t>
            </a:r>
          </a:p>
        </p:txBody>
      </p:sp>
      <p:sp>
        <p:nvSpPr>
          <p:cNvPr id="18" name="Rectangle 17">
            <a:extLst>
              <a:ext uri="{FF2B5EF4-FFF2-40B4-BE49-F238E27FC236}">
                <a16:creationId xmlns:a16="http://schemas.microsoft.com/office/drawing/2014/main" id="{F118CA0D-979A-B998-529A-C858D81E1A3D}"/>
              </a:ext>
            </a:extLst>
          </p:cNvPr>
          <p:cNvSpPr/>
          <p:nvPr/>
        </p:nvSpPr>
        <p:spPr>
          <a:xfrm>
            <a:off x="6001581" y="4696710"/>
            <a:ext cx="2923108" cy="400110"/>
          </a:xfrm>
          <a:prstGeom prst="rect">
            <a:avLst/>
          </a:prstGeom>
        </p:spPr>
        <p:txBody>
          <a:bodyPr wrap="square">
            <a:spAutoFit/>
          </a:bodyPr>
          <a:lstStyle/>
          <a:p>
            <a:r>
              <a:rPr lang="en-US" sz="2000" dirty="0"/>
              <a:t>Perceptual Process</a:t>
            </a:r>
          </a:p>
        </p:txBody>
      </p:sp>
      <p:sp>
        <p:nvSpPr>
          <p:cNvPr id="2" name="Slide Number Placeholder 1">
            <a:extLst>
              <a:ext uri="{FF2B5EF4-FFF2-40B4-BE49-F238E27FC236}">
                <a16:creationId xmlns:a16="http://schemas.microsoft.com/office/drawing/2014/main" id="{76DC14AC-4A5D-F939-168A-892A4E3EEA8E}"/>
              </a:ext>
            </a:extLst>
          </p:cNvPr>
          <p:cNvSpPr>
            <a:spLocks noGrp="1"/>
          </p:cNvSpPr>
          <p:nvPr>
            <p:ph type="sldNum" sz="quarter" idx="12"/>
          </p:nvPr>
        </p:nvSpPr>
        <p:spPr/>
        <p:txBody>
          <a:bodyPr/>
          <a:lstStyle/>
          <a:p>
            <a:fld id="{4C0B9B7A-17AE-9845-947F-3C8F3590919D}" type="slidenum">
              <a:rPr lang="en-US" smtClean="0"/>
              <a:t>15</a:t>
            </a:fld>
            <a:endParaRPr lang="en-US"/>
          </a:p>
        </p:txBody>
      </p:sp>
    </p:spTree>
    <p:extLst>
      <p:ext uri="{BB962C8B-B14F-4D97-AF65-F5344CB8AC3E}">
        <p14:creationId xmlns:p14="http://schemas.microsoft.com/office/powerpoint/2010/main" val="2026748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7931C1E-EE65-1548-8113-E3E58EDA5DF6}"/>
              </a:ext>
            </a:extLst>
          </p:cNvPr>
          <p:cNvSpPr txBox="1"/>
          <p:nvPr/>
        </p:nvSpPr>
        <p:spPr>
          <a:xfrm>
            <a:off x="420479" y="6444476"/>
            <a:ext cx="10799064" cy="276999"/>
          </a:xfrm>
          <a:prstGeom prst="rect">
            <a:avLst/>
          </a:prstGeom>
          <a:noFill/>
        </p:spPr>
        <p:txBody>
          <a:bodyPr wrap="square" rtlCol="0">
            <a:spAutoFit/>
          </a:bodyPr>
          <a:lstStyle/>
          <a:p>
            <a:r>
              <a:rPr lang="en-US" sz="1200" dirty="0">
                <a:solidFill>
                  <a:srgbClr val="222222"/>
                </a:solidFill>
              </a:rPr>
              <a:t>X.  Zhou, A. Jain, V. V. </a:t>
            </a:r>
            <a:r>
              <a:rPr lang="en-US" sz="1200" dirty="0" err="1">
                <a:solidFill>
                  <a:srgbClr val="222222"/>
                </a:solidFill>
              </a:rPr>
              <a:t>Phoha</a:t>
            </a:r>
            <a:r>
              <a:rPr lang="en-US" sz="1200" dirty="0">
                <a:solidFill>
                  <a:srgbClr val="222222"/>
                </a:solidFill>
              </a:rPr>
              <a:t>, and R. </a:t>
            </a:r>
            <a:r>
              <a:rPr lang="en-US" sz="1200" dirty="0" err="1">
                <a:solidFill>
                  <a:srgbClr val="222222"/>
                </a:solidFill>
              </a:rPr>
              <a:t>Zafarani</a:t>
            </a:r>
            <a:r>
              <a:rPr lang="en-US" sz="1200" dirty="0">
                <a:solidFill>
                  <a:srgbClr val="222222"/>
                </a:solidFill>
              </a:rPr>
              <a:t>. (2019). Fake News Early Detection: A Theory-driven Model. </a:t>
            </a:r>
            <a:r>
              <a:rPr lang="en-US" sz="1200" dirty="0" err="1">
                <a:solidFill>
                  <a:srgbClr val="222222"/>
                </a:solidFill>
              </a:rPr>
              <a:t>arXiv</a:t>
            </a:r>
            <a:r>
              <a:rPr lang="en-US" sz="1200" dirty="0">
                <a:solidFill>
                  <a:srgbClr val="222222"/>
                </a:solidFill>
              </a:rPr>
              <a:t> preprint arXiv:1904.11679</a:t>
            </a:r>
            <a:endParaRPr lang="en-US" sz="1200" dirty="0"/>
          </a:p>
        </p:txBody>
      </p:sp>
      <p:pic>
        <p:nvPicPr>
          <p:cNvPr id="2" name="Picture 1">
            <a:extLst>
              <a:ext uri="{FF2B5EF4-FFF2-40B4-BE49-F238E27FC236}">
                <a16:creationId xmlns:a16="http://schemas.microsoft.com/office/drawing/2014/main" id="{1193437E-9E29-8980-D159-4535D302B338}"/>
              </a:ext>
            </a:extLst>
          </p:cNvPr>
          <p:cNvPicPr>
            <a:picLocks noChangeAspect="1"/>
          </p:cNvPicPr>
          <p:nvPr/>
        </p:nvPicPr>
        <p:blipFill>
          <a:blip r:embed="rId3"/>
          <a:stretch>
            <a:fillRect/>
          </a:stretch>
        </p:blipFill>
        <p:spPr>
          <a:xfrm>
            <a:off x="2084825" y="185594"/>
            <a:ext cx="7470372" cy="3242952"/>
          </a:xfrm>
          <a:prstGeom prst="rect">
            <a:avLst/>
          </a:prstGeom>
        </p:spPr>
      </p:pic>
      <p:pic>
        <p:nvPicPr>
          <p:cNvPr id="3" name="Picture 2">
            <a:extLst>
              <a:ext uri="{FF2B5EF4-FFF2-40B4-BE49-F238E27FC236}">
                <a16:creationId xmlns:a16="http://schemas.microsoft.com/office/drawing/2014/main" id="{9C13AE95-B555-ECDB-3D0A-290A0F1266AC}"/>
              </a:ext>
            </a:extLst>
          </p:cNvPr>
          <p:cNvPicPr>
            <a:picLocks noChangeAspect="1"/>
          </p:cNvPicPr>
          <p:nvPr/>
        </p:nvPicPr>
        <p:blipFill>
          <a:blip r:embed="rId4"/>
          <a:stretch>
            <a:fillRect/>
          </a:stretch>
        </p:blipFill>
        <p:spPr>
          <a:xfrm>
            <a:off x="2084825" y="3512170"/>
            <a:ext cx="7470372" cy="2848682"/>
          </a:xfrm>
          <a:prstGeom prst="rect">
            <a:avLst/>
          </a:prstGeom>
        </p:spPr>
      </p:pic>
      <p:sp>
        <p:nvSpPr>
          <p:cNvPr id="4" name="Slide Number Placeholder 3">
            <a:extLst>
              <a:ext uri="{FF2B5EF4-FFF2-40B4-BE49-F238E27FC236}">
                <a16:creationId xmlns:a16="http://schemas.microsoft.com/office/drawing/2014/main" id="{1056F471-EEF8-1DE1-5D60-AE5C129EB2A9}"/>
              </a:ext>
            </a:extLst>
          </p:cNvPr>
          <p:cNvSpPr>
            <a:spLocks noGrp="1"/>
          </p:cNvSpPr>
          <p:nvPr>
            <p:ph type="sldNum" sz="quarter" idx="12"/>
          </p:nvPr>
        </p:nvSpPr>
        <p:spPr/>
        <p:txBody>
          <a:bodyPr/>
          <a:lstStyle/>
          <a:p>
            <a:fld id="{4C0B9B7A-17AE-9845-947F-3C8F3590919D}" type="slidenum">
              <a:rPr lang="en-US" smtClean="0"/>
              <a:t>16</a:t>
            </a:fld>
            <a:endParaRPr lang="en-US"/>
          </a:p>
        </p:txBody>
      </p:sp>
    </p:spTree>
    <p:extLst>
      <p:ext uri="{BB962C8B-B14F-4D97-AF65-F5344CB8AC3E}">
        <p14:creationId xmlns:p14="http://schemas.microsoft.com/office/powerpoint/2010/main" val="86461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Declare: Debunking fake news and false claims using evidence-aware deep learning</a:t>
            </a:r>
          </a:p>
        </p:txBody>
      </p:sp>
      <p:sp>
        <p:nvSpPr>
          <p:cNvPr id="3" name="Content Placeholder 2"/>
          <p:cNvSpPr>
            <a:spLocks noGrp="1"/>
          </p:cNvSpPr>
          <p:nvPr>
            <p:ph idx="1"/>
          </p:nvPr>
        </p:nvSpPr>
        <p:spPr>
          <a:xfrm>
            <a:off x="838201" y="1755108"/>
            <a:ext cx="10381342" cy="4283242"/>
          </a:xfrm>
        </p:spPr>
        <p:txBody>
          <a:bodyPr>
            <a:noAutofit/>
          </a:bodyPr>
          <a:lstStyle/>
          <a:p>
            <a:r>
              <a:rPr lang="en-US" dirty="0"/>
              <a:t>Credibility of arbitrary claims made in natural language text</a:t>
            </a:r>
          </a:p>
          <a:p>
            <a:endParaRPr lang="en-US" sz="100" dirty="0"/>
          </a:p>
          <a:p>
            <a:r>
              <a:rPr lang="en-US" dirty="0"/>
              <a:t>Data collection:</a:t>
            </a:r>
          </a:p>
          <a:p>
            <a:pPr lvl="1">
              <a:spcAft>
                <a:spcPts val="600"/>
              </a:spcAft>
            </a:pPr>
            <a:r>
              <a:rPr lang="en-US" dirty="0"/>
              <a:t>Snopes: 4341 </a:t>
            </a:r>
            <a:r>
              <a:rPr lang="en-US" dirty="0" err="1"/>
              <a:t>claims;PolitiFact</a:t>
            </a:r>
            <a:r>
              <a:rPr lang="en-US" dirty="0"/>
              <a:t>: 3568 claims; </a:t>
            </a:r>
            <a:r>
              <a:rPr lang="en-US" dirty="0" err="1"/>
              <a:t>NewsTrust</a:t>
            </a:r>
            <a:r>
              <a:rPr lang="en-US" dirty="0"/>
              <a:t>: 5344 claims; RumorEval-2017: 272 claims</a:t>
            </a:r>
          </a:p>
          <a:p>
            <a:r>
              <a:rPr lang="en-US" dirty="0"/>
              <a:t>Each claim as a query to BING search engine and retrieve the top 30 search results with their respective web sources</a:t>
            </a:r>
          </a:p>
          <a:p>
            <a:pPr marL="0" indent="0">
              <a:buNone/>
            </a:pPr>
            <a:endParaRPr lang="en-US" dirty="0"/>
          </a:p>
        </p:txBody>
      </p:sp>
      <p:sp>
        <p:nvSpPr>
          <p:cNvPr id="5" name="Slide Number Placeholder 4"/>
          <p:cNvSpPr>
            <a:spLocks noGrp="1"/>
          </p:cNvSpPr>
          <p:nvPr>
            <p:ph type="sldNum" sz="quarter" idx="12"/>
          </p:nvPr>
        </p:nvSpPr>
        <p:spPr/>
        <p:txBody>
          <a:bodyPr/>
          <a:lstStyle/>
          <a:p>
            <a:fld id="{6294C92D-0306-4E69-9CD3-20855E849650}" type="slidenum">
              <a:rPr kumimoji="0" lang="en-US" smtClean="0"/>
              <a:t>17</a:t>
            </a:fld>
            <a:endParaRPr kumimoji="0" lang="en-US"/>
          </a:p>
        </p:txBody>
      </p:sp>
      <p:sp>
        <p:nvSpPr>
          <p:cNvPr id="7" name="TextBox 6">
            <a:extLst>
              <a:ext uri="{FF2B5EF4-FFF2-40B4-BE49-F238E27FC236}">
                <a16:creationId xmlns:a16="http://schemas.microsoft.com/office/drawing/2014/main" id="{9FCBE2A3-8047-DD45-9A2C-EF67ACA706B5}"/>
              </a:ext>
            </a:extLst>
          </p:cNvPr>
          <p:cNvSpPr txBox="1"/>
          <p:nvPr/>
        </p:nvSpPr>
        <p:spPr>
          <a:xfrm>
            <a:off x="334399" y="6262042"/>
            <a:ext cx="10799064" cy="461665"/>
          </a:xfrm>
          <a:prstGeom prst="rect">
            <a:avLst/>
          </a:prstGeom>
          <a:noFill/>
        </p:spPr>
        <p:txBody>
          <a:bodyPr wrap="square" rtlCol="0">
            <a:spAutoFit/>
          </a:bodyPr>
          <a:lstStyle/>
          <a:p>
            <a:r>
              <a:rPr lang="en-US" sz="1200" dirty="0"/>
              <a:t>K. </a:t>
            </a:r>
            <a:r>
              <a:rPr lang="en-US" sz="1200" dirty="0" err="1"/>
              <a:t>Popat</a:t>
            </a:r>
            <a:r>
              <a:rPr lang="en-US" sz="1200" dirty="0"/>
              <a:t>, S. Mukherjee, A. Yates, and G. </a:t>
            </a:r>
            <a:r>
              <a:rPr lang="en-US" sz="1200" dirty="0" err="1"/>
              <a:t>Weikum</a:t>
            </a:r>
            <a:r>
              <a:rPr lang="en-US" sz="1200" dirty="0"/>
              <a:t>. (2018). </a:t>
            </a:r>
            <a:r>
              <a:rPr lang="en-US" sz="1200" dirty="0" err="1"/>
              <a:t>DeClarE</a:t>
            </a:r>
            <a:r>
              <a:rPr lang="en-US" sz="1200" dirty="0"/>
              <a:t>: Debunking Fake News and False Claims using Evidence-Aware Deep Learning. In Proceedings of the 2018 Conference on Empirical Methods in Natural Language Processing, pp. 22-32</a:t>
            </a:r>
          </a:p>
        </p:txBody>
      </p:sp>
    </p:spTree>
    <p:extLst>
      <p:ext uri="{BB962C8B-B14F-4D97-AF65-F5344CB8AC3E}">
        <p14:creationId xmlns:p14="http://schemas.microsoft.com/office/powerpoint/2010/main" val="2759372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DB8D0F-7872-164F-9A62-B2D9CC76F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98" y="313585"/>
            <a:ext cx="7285601" cy="3351798"/>
          </a:xfrm>
          <a:prstGeom prst="rect">
            <a:avLst/>
          </a:prstGeom>
        </p:spPr>
      </p:pic>
      <p:sp>
        <p:nvSpPr>
          <p:cNvPr id="5" name="Slide Number Placeholder 4"/>
          <p:cNvSpPr>
            <a:spLocks noGrp="1"/>
          </p:cNvSpPr>
          <p:nvPr>
            <p:ph type="sldNum" sz="quarter" idx="12"/>
          </p:nvPr>
        </p:nvSpPr>
        <p:spPr/>
        <p:txBody>
          <a:bodyPr/>
          <a:lstStyle/>
          <a:p>
            <a:fld id="{6294C92D-0306-4E69-9CD3-20855E849650}" type="slidenum">
              <a:rPr kumimoji="0" lang="en-US" smtClean="0"/>
              <a:t>18</a:t>
            </a:fld>
            <a:endParaRPr kumimoji="0" lang="en-US"/>
          </a:p>
        </p:txBody>
      </p:sp>
      <p:pic>
        <p:nvPicPr>
          <p:cNvPr id="3" name="Picture 2">
            <a:extLst>
              <a:ext uri="{FF2B5EF4-FFF2-40B4-BE49-F238E27FC236}">
                <a16:creationId xmlns:a16="http://schemas.microsoft.com/office/drawing/2014/main" id="{A4B55EC0-9DF1-5A63-070E-9D7773196931}"/>
              </a:ext>
            </a:extLst>
          </p:cNvPr>
          <p:cNvPicPr>
            <a:picLocks noChangeAspect="1"/>
          </p:cNvPicPr>
          <p:nvPr/>
        </p:nvPicPr>
        <p:blipFill>
          <a:blip r:embed="rId4"/>
          <a:stretch>
            <a:fillRect/>
          </a:stretch>
        </p:blipFill>
        <p:spPr>
          <a:xfrm>
            <a:off x="5052228" y="2732018"/>
            <a:ext cx="6848420" cy="3482869"/>
          </a:xfrm>
          <a:prstGeom prst="rect">
            <a:avLst/>
          </a:prstGeom>
        </p:spPr>
      </p:pic>
      <p:sp>
        <p:nvSpPr>
          <p:cNvPr id="9" name="TextBox 8">
            <a:extLst>
              <a:ext uri="{FF2B5EF4-FFF2-40B4-BE49-F238E27FC236}">
                <a16:creationId xmlns:a16="http://schemas.microsoft.com/office/drawing/2014/main" id="{6061E927-95E8-6C4C-B6D4-433F15974F8E}"/>
              </a:ext>
            </a:extLst>
          </p:cNvPr>
          <p:cNvSpPr txBox="1"/>
          <p:nvPr/>
        </p:nvSpPr>
        <p:spPr>
          <a:xfrm>
            <a:off x="334399" y="6262042"/>
            <a:ext cx="10799064" cy="461665"/>
          </a:xfrm>
          <a:prstGeom prst="rect">
            <a:avLst/>
          </a:prstGeom>
          <a:noFill/>
        </p:spPr>
        <p:txBody>
          <a:bodyPr wrap="square" rtlCol="0">
            <a:spAutoFit/>
          </a:bodyPr>
          <a:lstStyle/>
          <a:p>
            <a:r>
              <a:rPr lang="en-US" sz="1200" dirty="0"/>
              <a:t>K. </a:t>
            </a:r>
            <a:r>
              <a:rPr lang="en-US" sz="1200" dirty="0" err="1"/>
              <a:t>Popat</a:t>
            </a:r>
            <a:r>
              <a:rPr lang="en-US" sz="1200" dirty="0"/>
              <a:t>, S. Mukherjee, A. Yates, and G. </a:t>
            </a:r>
            <a:r>
              <a:rPr lang="en-US" sz="1200" dirty="0" err="1"/>
              <a:t>Weikum</a:t>
            </a:r>
            <a:r>
              <a:rPr lang="en-US" sz="1200" dirty="0"/>
              <a:t>. (2018). </a:t>
            </a:r>
            <a:r>
              <a:rPr lang="en-US" sz="1200" dirty="0" err="1"/>
              <a:t>DeClarE</a:t>
            </a:r>
            <a:r>
              <a:rPr lang="en-US" sz="1200" dirty="0"/>
              <a:t>: Debunking Fake News and False Claims using Evidence-Aware Deep Learning. In Proceedings of the 2018 Conference on Empirical Methods in Natural Language Processing, pp. 22-32</a:t>
            </a:r>
          </a:p>
        </p:txBody>
      </p:sp>
    </p:spTree>
    <p:extLst>
      <p:ext uri="{BB962C8B-B14F-4D97-AF65-F5344CB8AC3E}">
        <p14:creationId xmlns:p14="http://schemas.microsoft.com/office/powerpoint/2010/main" val="15329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772939-B9C7-C943-8D08-DB23872A3684}"/>
              </a:ext>
            </a:extLst>
          </p:cNvPr>
          <p:cNvSpPr txBox="1"/>
          <p:nvPr/>
        </p:nvSpPr>
        <p:spPr>
          <a:xfrm>
            <a:off x="682757" y="2409123"/>
            <a:ext cx="184731" cy="369332"/>
          </a:xfrm>
          <a:prstGeom prst="rect">
            <a:avLst/>
          </a:prstGeom>
          <a:noFill/>
        </p:spPr>
        <p:txBody>
          <a:bodyPr wrap="none" rtlCol="0">
            <a:spAutoFit/>
          </a:bodyPr>
          <a:lstStyle/>
          <a:p>
            <a:endParaRPr lang="en-US" dirty="0"/>
          </a:p>
        </p:txBody>
      </p:sp>
      <p:sp>
        <p:nvSpPr>
          <p:cNvPr id="11" name="Slide Number Placeholder 10">
            <a:extLst>
              <a:ext uri="{FF2B5EF4-FFF2-40B4-BE49-F238E27FC236}">
                <a16:creationId xmlns:a16="http://schemas.microsoft.com/office/drawing/2014/main" id="{0652718E-446C-C849-A8E3-701629A50F93}"/>
              </a:ext>
            </a:extLst>
          </p:cNvPr>
          <p:cNvSpPr>
            <a:spLocks noGrp="1"/>
          </p:cNvSpPr>
          <p:nvPr>
            <p:ph type="sldNum" sz="quarter" idx="12"/>
          </p:nvPr>
        </p:nvSpPr>
        <p:spPr/>
        <p:txBody>
          <a:bodyPr/>
          <a:lstStyle/>
          <a:p>
            <a:fld id="{4C0B9B7A-17AE-9845-947F-3C8F3590919D}" type="slidenum">
              <a:rPr lang="en-US" smtClean="0"/>
              <a:t>19</a:t>
            </a:fld>
            <a:endParaRPr lang="en-US"/>
          </a:p>
        </p:txBody>
      </p:sp>
      <p:pic>
        <p:nvPicPr>
          <p:cNvPr id="10" name="Picture 9">
            <a:extLst>
              <a:ext uri="{FF2B5EF4-FFF2-40B4-BE49-F238E27FC236}">
                <a16:creationId xmlns:a16="http://schemas.microsoft.com/office/drawing/2014/main" id="{3FCF6C46-F1C5-0E4B-8561-D891A66ABA29}"/>
              </a:ext>
            </a:extLst>
          </p:cNvPr>
          <p:cNvPicPr>
            <a:picLocks noChangeAspect="1"/>
          </p:cNvPicPr>
          <p:nvPr/>
        </p:nvPicPr>
        <p:blipFill>
          <a:blip r:embed="rId3"/>
          <a:stretch>
            <a:fillRect/>
          </a:stretch>
        </p:blipFill>
        <p:spPr>
          <a:xfrm>
            <a:off x="191355" y="2438161"/>
            <a:ext cx="5177118" cy="2626814"/>
          </a:xfrm>
          <a:prstGeom prst="rect">
            <a:avLst/>
          </a:prstGeom>
        </p:spPr>
      </p:pic>
      <p:sp>
        <p:nvSpPr>
          <p:cNvPr id="3" name="TextBox 2">
            <a:extLst>
              <a:ext uri="{FF2B5EF4-FFF2-40B4-BE49-F238E27FC236}">
                <a16:creationId xmlns:a16="http://schemas.microsoft.com/office/drawing/2014/main" id="{515836A0-0366-2E40-580B-96F176215D61}"/>
              </a:ext>
            </a:extLst>
          </p:cNvPr>
          <p:cNvSpPr txBox="1"/>
          <p:nvPr/>
        </p:nvSpPr>
        <p:spPr>
          <a:xfrm>
            <a:off x="5199529" y="1897873"/>
            <a:ext cx="6992471" cy="4339650"/>
          </a:xfrm>
          <a:prstGeom prst="rect">
            <a:avLst/>
          </a:prstGeom>
          <a:noFill/>
        </p:spPr>
        <p:txBody>
          <a:bodyPr wrap="square" rtlCol="0">
            <a:spAutoFit/>
          </a:bodyPr>
          <a:lstStyle/>
          <a:p>
            <a:r>
              <a:rPr lang="en-US" sz="2400" dirty="0"/>
              <a:t>Opponents have:</a:t>
            </a:r>
          </a:p>
          <a:p>
            <a:pPr marL="285750" indent="-285750">
              <a:buFont typeface="Arial" panose="020B0604020202020204" pitchFamily="34" charset="0"/>
              <a:buChar char="•"/>
            </a:pPr>
            <a:r>
              <a:rPr lang="en-US" sz="2400" dirty="0"/>
              <a:t>old and verified accounts</a:t>
            </a:r>
          </a:p>
          <a:p>
            <a:pPr marL="285750" indent="-285750">
              <a:buFont typeface="Arial" panose="020B0604020202020204" pitchFamily="34" charset="0"/>
              <a:buChar char="•"/>
            </a:pPr>
            <a:r>
              <a:rPr lang="en-US" sz="2400" dirty="0"/>
              <a:t>a larger number of statuses</a:t>
            </a:r>
          </a:p>
          <a:p>
            <a:pPr marL="285750" indent="-285750">
              <a:buFont typeface="Arial" panose="020B0604020202020204" pitchFamily="34" charset="0"/>
              <a:buChar char="•"/>
            </a:pPr>
            <a:r>
              <a:rPr lang="en-US" sz="2400" dirty="0"/>
              <a:t>higher usage of work, leisure, money, home, and death, causation (because, effect, hence)</a:t>
            </a:r>
          </a:p>
          <a:p>
            <a:pPr marL="285750" indent="-285750">
              <a:buFont typeface="Arial" panose="020B0604020202020204" pitchFamily="34" charset="0"/>
              <a:buChar char="•"/>
            </a:pPr>
            <a:endParaRPr lang="en-US" sz="2400" dirty="0"/>
          </a:p>
          <a:p>
            <a:r>
              <a:rPr lang="en-US" sz="2400" dirty="0"/>
              <a:t>Supporters have:</a:t>
            </a:r>
          </a:p>
          <a:p>
            <a:pPr marL="285750" indent="-285750">
              <a:buFont typeface="Arial" panose="020B0604020202020204" pitchFamily="34" charset="0"/>
              <a:buChar char="•"/>
            </a:pPr>
            <a:r>
              <a:rPr lang="en-US" sz="2400" dirty="0"/>
              <a:t>less  followers, less statuses, favorites and friends</a:t>
            </a:r>
          </a:p>
          <a:p>
            <a:pPr marL="285750" indent="-285750">
              <a:buFont typeface="Arial" panose="020B0604020202020204" pitchFamily="34" charset="0"/>
              <a:buChar char="•"/>
            </a:pPr>
            <a:r>
              <a:rPr lang="en-US" sz="2400" dirty="0"/>
              <a:t>concern more about religion</a:t>
            </a:r>
          </a:p>
          <a:p>
            <a:pPr marL="285750" indent="-285750">
              <a:buFont typeface="Arial" panose="020B0604020202020204" pitchFamily="34" charset="0"/>
              <a:buChar char="•"/>
            </a:pPr>
            <a:r>
              <a:rPr lang="en-US" sz="2400" dirty="0"/>
              <a:t>use more swear words</a:t>
            </a:r>
          </a:p>
          <a:p>
            <a:endParaRPr lang="en-US" sz="1800" dirty="0"/>
          </a:p>
          <a:p>
            <a:endParaRPr lang="en-NL" dirty="0"/>
          </a:p>
        </p:txBody>
      </p:sp>
      <p:sp>
        <p:nvSpPr>
          <p:cNvPr id="8" name="Title 1">
            <a:extLst>
              <a:ext uri="{FF2B5EF4-FFF2-40B4-BE49-F238E27FC236}">
                <a16:creationId xmlns:a16="http://schemas.microsoft.com/office/drawing/2014/main" id="{CB58A416-B6E3-251D-8392-56033092BD55}"/>
              </a:ext>
            </a:extLst>
          </p:cNvPr>
          <p:cNvSpPr txBox="1">
            <a:spLocks/>
          </p:cNvSpPr>
          <p:nvPr/>
        </p:nvSpPr>
        <p:spPr>
          <a:xfrm>
            <a:off x="990600" y="5175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Read this before they delete it: A psycho-linguistic analysis of conspiracy theorists</a:t>
            </a:r>
            <a:endParaRPr lang="en-US" dirty="0"/>
          </a:p>
        </p:txBody>
      </p:sp>
      <p:sp>
        <p:nvSpPr>
          <p:cNvPr id="9" name="TextBox 8">
            <a:extLst>
              <a:ext uri="{FF2B5EF4-FFF2-40B4-BE49-F238E27FC236}">
                <a16:creationId xmlns:a16="http://schemas.microsoft.com/office/drawing/2014/main" id="{B3A73118-42F3-8CBA-E72C-A08E698D1B15}"/>
              </a:ext>
            </a:extLst>
          </p:cNvPr>
          <p:cNvSpPr txBox="1"/>
          <p:nvPr/>
        </p:nvSpPr>
        <p:spPr>
          <a:xfrm>
            <a:off x="374284" y="6400412"/>
            <a:ext cx="10669696" cy="461665"/>
          </a:xfrm>
          <a:prstGeom prst="rect">
            <a:avLst/>
          </a:prstGeom>
          <a:noFill/>
        </p:spPr>
        <p:txBody>
          <a:bodyPr wrap="square" rtlCol="0">
            <a:spAutoFit/>
          </a:bodyPr>
          <a:lstStyle/>
          <a:p>
            <a:r>
              <a:rPr lang="en-GB" sz="1200" b="0" i="0" u="none" strike="noStrike" dirty="0" err="1">
                <a:solidFill>
                  <a:srgbClr val="222222"/>
                </a:solidFill>
                <a:effectLst/>
                <a:latin typeface="Arial" panose="020B0604020202020204" pitchFamily="34" charset="0"/>
              </a:rPr>
              <a:t>Giachanou</a:t>
            </a:r>
            <a:r>
              <a:rPr lang="en-GB" sz="1200" b="0" i="0" u="none" strike="noStrike" dirty="0">
                <a:solidFill>
                  <a:srgbClr val="222222"/>
                </a:solidFill>
                <a:effectLst/>
                <a:latin typeface="Arial" panose="020B0604020202020204" pitchFamily="34" charset="0"/>
              </a:rPr>
              <a:t>, A, Ghanem, B. , Rosso, P. "Detection of conspiracy propagators using psycho-linguistic characteristics." </a:t>
            </a:r>
            <a:r>
              <a:rPr lang="en-GB" sz="1200" b="0" i="1" u="none" strike="noStrike" dirty="0">
                <a:solidFill>
                  <a:srgbClr val="222222"/>
                </a:solidFill>
                <a:effectLst/>
                <a:latin typeface="Arial" panose="020B0604020202020204" pitchFamily="34" charset="0"/>
              </a:rPr>
              <a:t>Journal of Information Science</a:t>
            </a:r>
            <a:r>
              <a:rPr lang="en-GB" sz="1200" b="0" i="0" u="none" strike="noStrike" dirty="0">
                <a:solidFill>
                  <a:srgbClr val="222222"/>
                </a:solidFill>
                <a:effectLst/>
                <a:latin typeface="Arial" panose="020B0604020202020204" pitchFamily="34" charset="0"/>
              </a:rPr>
              <a:t> 49.1 (2023): 3-17.</a:t>
            </a:r>
            <a:endParaRPr lang="en-US" sz="1200" dirty="0"/>
          </a:p>
        </p:txBody>
      </p:sp>
    </p:spTree>
    <p:extLst>
      <p:ext uri="{BB962C8B-B14F-4D97-AF65-F5344CB8AC3E}">
        <p14:creationId xmlns:p14="http://schemas.microsoft.com/office/powerpoint/2010/main" val="4190534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Summary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fontScale="70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Text -&gt; Numeric</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TF; TF-IDF; Word embeddings</a:t>
            </a:r>
            <a:endPar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Similarity (often cosine similarity)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Clustering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LDA </a:t>
            </a:r>
            <a:endParaRPr kumimoji="0" lang="en-US" sz="49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4400" b="0" i="0" u="none" strike="noStrike" kern="1200" cap="none" spc="0" normalizeH="0" baseline="0" noProof="0" dirty="0">
                <a:ln>
                  <a:noFill/>
                </a:ln>
                <a:solidFill>
                  <a:srgbClr val="000000"/>
                </a:solidFill>
                <a:effectLst/>
                <a:uLnTx/>
                <a:uFillTx/>
                <a:latin typeface="Calibri" panose="020F0502020204030204"/>
                <a:ea typeface="+mn-ea"/>
                <a:cs typeface="+mn-cs"/>
              </a:rPr>
              <a:t>Classification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TF-IDF (+ Dimensionality reduction) + Classifier (e.g. </a:t>
            </a:r>
            <a:r>
              <a:rPr kumimoji="0" lang="en-US" sz="4000" b="0" i="0" u="none" strike="noStrike" kern="1200" cap="none" spc="0" normalizeH="0" baseline="0" noProof="0" dirty="0" err="1">
                <a:ln>
                  <a:noFill/>
                </a:ln>
                <a:solidFill>
                  <a:srgbClr val="000000"/>
                </a:solidFill>
                <a:effectLst/>
                <a:uLnTx/>
                <a:uFillTx/>
                <a:latin typeface="Calibri" panose="020F0502020204030204"/>
                <a:ea typeface="+mn-ea"/>
                <a:cs typeface="+mn-cs"/>
              </a:rPr>
              <a:t>LogisticRegression</a:t>
            </a: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Word embeddings + Classifier (e.g. </a:t>
            </a:r>
            <a:r>
              <a:rPr kumimoji="0" lang="en-US" sz="4000" b="0" i="0" u="none" strike="noStrike" kern="1200" cap="none" spc="0" normalizeH="0" baseline="0" noProof="0" dirty="0" err="1">
                <a:ln>
                  <a:noFill/>
                </a:ln>
                <a:solidFill>
                  <a:srgbClr val="000000"/>
                </a:solidFill>
                <a:effectLst/>
                <a:uLnTx/>
                <a:uFillTx/>
                <a:latin typeface="Calibri" panose="020F0502020204030204"/>
                <a:ea typeface="+mn-ea"/>
                <a:cs typeface="+mn-cs"/>
              </a:rPr>
              <a:t>LogisticRegression</a:t>
            </a: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Neural Networks (Feed-forward, RNN, LSTM, CNN, Transformers)</a:t>
            </a:r>
            <a:endParaRPr lang="en-NL" sz="4000" b="0" dirty="0"/>
          </a:p>
        </p:txBody>
      </p:sp>
      <p:sp>
        <p:nvSpPr>
          <p:cNvPr id="4" name="Slide Number Placeholder 3">
            <a:extLst>
              <a:ext uri="{FF2B5EF4-FFF2-40B4-BE49-F238E27FC236}">
                <a16:creationId xmlns:a16="http://schemas.microsoft.com/office/drawing/2014/main" id="{182F3D37-BC53-46EB-5598-9524908A7F87}"/>
              </a:ext>
            </a:extLst>
          </p:cNvPr>
          <p:cNvSpPr>
            <a:spLocks noGrp="1"/>
          </p:cNvSpPr>
          <p:nvPr>
            <p:ph type="sldNum" sz="quarter" idx="12"/>
          </p:nvPr>
        </p:nvSpPr>
        <p:spPr/>
        <p:txBody>
          <a:bodyPr/>
          <a:lstStyle/>
          <a:p>
            <a:fld id="{4C0B9B7A-17AE-9845-947F-3C8F3590919D}" type="slidenum">
              <a:rPr lang="en-US" smtClean="0"/>
              <a:t>2</a:t>
            </a:fld>
            <a:endParaRPr lang="en-US"/>
          </a:p>
        </p:txBody>
      </p:sp>
    </p:spTree>
    <p:extLst>
      <p:ext uri="{BB962C8B-B14F-4D97-AF65-F5344CB8AC3E}">
        <p14:creationId xmlns:p14="http://schemas.microsoft.com/office/powerpoint/2010/main" val="424842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B737E-0347-CB48-B3E3-B7CE56E19681}"/>
              </a:ext>
            </a:extLst>
          </p:cNvPr>
          <p:cNvSpPr>
            <a:spLocks noGrp="1"/>
          </p:cNvSpPr>
          <p:nvPr>
            <p:ph type="title"/>
          </p:nvPr>
        </p:nvSpPr>
        <p:spPr/>
        <p:txBody>
          <a:bodyPr>
            <a:normAutofit/>
          </a:bodyPr>
          <a:lstStyle/>
          <a:p>
            <a:r>
              <a:rPr lang="en-US" dirty="0"/>
              <a:t>Read this before they delete it: A psycho-linguistic analysis of conspiracy theorists</a:t>
            </a:r>
          </a:p>
        </p:txBody>
      </p:sp>
      <p:pic>
        <p:nvPicPr>
          <p:cNvPr id="4" name="Content Placeholder 3">
            <a:extLst>
              <a:ext uri="{FF2B5EF4-FFF2-40B4-BE49-F238E27FC236}">
                <a16:creationId xmlns:a16="http://schemas.microsoft.com/office/drawing/2014/main" id="{C0653891-F9CB-4746-9586-20AA8724C040}"/>
              </a:ext>
            </a:extLst>
          </p:cNvPr>
          <p:cNvPicPr>
            <a:picLocks noGrp="1" noChangeAspect="1"/>
          </p:cNvPicPr>
          <p:nvPr>
            <p:ph idx="1"/>
          </p:nvPr>
        </p:nvPicPr>
        <p:blipFill>
          <a:blip r:embed="rId2"/>
          <a:stretch>
            <a:fillRect/>
          </a:stretch>
        </p:blipFill>
        <p:spPr>
          <a:xfrm>
            <a:off x="374284" y="2337400"/>
            <a:ext cx="6896100" cy="3416300"/>
          </a:xfrm>
          <a:prstGeom prst="rect">
            <a:avLst/>
          </a:prstGeom>
        </p:spPr>
      </p:pic>
      <p:sp>
        <p:nvSpPr>
          <p:cNvPr id="6" name="TextBox 5">
            <a:extLst>
              <a:ext uri="{FF2B5EF4-FFF2-40B4-BE49-F238E27FC236}">
                <a16:creationId xmlns:a16="http://schemas.microsoft.com/office/drawing/2014/main" id="{E0D53B87-A0ED-BD40-8A2E-419DFE8E58F8}"/>
              </a:ext>
            </a:extLst>
          </p:cNvPr>
          <p:cNvSpPr txBox="1"/>
          <p:nvPr/>
        </p:nvSpPr>
        <p:spPr>
          <a:xfrm>
            <a:off x="374284" y="6400412"/>
            <a:ext cx="10669696" cy="461665"/>
          </a:xfrm>
          <a:prstGeom prst="rect">
            <a:avLst/>
          </a:prstGeom>
          <a:noFill/>
        </p:spPr>
        <p:txBody>
          <a:bodyPr wrap="square" rtlCol="0">
            <a:spAutoFit/>
          </a:bodyPr>
          <a:lstStyle/>
          <a:p>
            <a:r>
              <a:rPr lang="en-GB" sz="1200" b="0" i="0" u="none" strike="noStrike" dirty="0" err="1">
                <a:solidFill>
                  <a:srgbClr val="222222"/>
                </a:solidFill>
                <a:effectLst/>
                <a:latin typeface="Arial" panose="020B0604020202020204" pitchFamily="34" charset="0"/>
              </a:rPr>
              <a:t>Giachanou</a:t>
            </a:r>
            <a:r>
              <a:rPr lang="en-GB" sz="1200" b="0" i="0" u="none" strike="noStrike" dirty="0">
                <a:solidFill>
                  <a:srgbClr val="222222"/>
                </a:solidFill>
                <a:effectLst/>
                <a:latin typeface="Arial" panose="020B0604020202020204" pitchFamily="34" charset="0"/>
              </a:rPr>
              <a:t>, A, Ghanem, B. , Rosso, P. "Detection of conspiracy propagators using psycho-linguistic characteristics." </a:t>
            </a:r>
            <a:r>
              <a:rPr lang="en-GB" sz="1200" b="0" i="1" u="none" strike="noStrike" dirty="0">
                <a:solidFill>
                  <a:srgbClr val="222222"/>
                </a:solidFill>
                <a:effectLst/>
                <a:latin typeface="Arial" panose="020B0604020202020204" pitchFamily="34" charset="0"/>
              </a:rPr>
              <a:t>Journal of Information Science</a:t>
            </a:r>
            <a:r>
              <a:rPr lang="en-GB" sz="1200" b="0" i="0" u="none" strike="noStrike" dirty="0">
                <a:solidFill>
                  <a:srgbClr val="222222"/>
                </a:solidFill>
                <a:effectLst/>
                <a:latin typeface="Arial" panose="020B0604020202020204" pitchFamily="34" charset="0"/>
              </a:rPr>
              <a:t> 49.1 (2023): 3-17.</a:t>
            </a:r>
            <a:endParaRPr lang="en-US" sz="1200" dirty="0"/>
          </a:p>
        </p:txBody>
      </p:sp>
      <p:grpSp>
        <p:nvGrpSpPr>
          <p:cNvPr id="7" name="Group 6">
            <a:extLst>
              <a:ext uri="{FF2B5EF4-FFF2-40B4-BE49-F238E27FC236}">
                <a16:creationId xmlns:a16="http://schemas.microsoft.com/office/drawing/2014/main" id="{7DD50E7C-6086-04D9-F9C7-7996C3077852}"/>
              </a:ext>
            </a:extLst>
          </p:cNvPr>
          <p:cNvGrpSpPr/>
          <p:nvPr/>
        </p:nvGrpSpPr>
        <p:grpSpPr>
          <a:xfrm>
            <a:off x="7270384" y="3411071"/>
            <a:ext cx="4285321" cy="2170504"/>
            <a:chOff x="7296761" y="2760117"/>
            <a:chExt cx="4285321" cy="2170504"/>
          </a:xfrm>
        </p:grpSpPr>
        <p:pic>
          <p:nvPicPr>
            <p:cNvPr id="3" name="Picture 2">
              <a:extLst>
                <a:ext uri="{FF2B5EF4-FFF2-40B4-BE49-F238E27FC236}">
                  <a16:creationId xmlns:a16="http://schemas.microsoft.com/office/drawing/2014/main" id="{8F6749F8-7AE8-AD32-4149-F57F9D339A3B}"/>
                </a:ext>
              </a:extLst>
            </p:cNvPr>
            <p:cNvPicPr>
              <a:picLocks noChangeAspect="1"/>
            </p:cNvPicPr>
            <p:nvPr/>
          </p:nvPicPr>
          <p:blipFill rotWithShape="1">
            <a:blip r:embed="rId3"/>
            <a:srcRect t="17366" r="61995" b="11316"/>
            <a:stretch/>
          </p:blipFill>
          <p:spPr>
            <a:xfrm>
              <a:off x="7296761" y="2760117"/>
              <a:ext cx="3177321" cy="2160000"/>
            </a:xfrm>
            <a:prstGeom prst="rect">
              <a:avLst/>
            </a:prstGeom>
          </p:spPr>
        </p:pic>
        <p:pic>
          <p:nvPicPr>
            <p:cNvPr id="5" name="Picture 4">
              <a:extLst>
                <a:ext uri="{FF2B5EF4-FFF2-40B4-BE49-F238E27FC236}">
                  <a16:creationId xmlns:a16="http://schemas.microsoft.com/office/drawing/2014/main" id="{4706BD5B-B300-E26F-D3E0-41BCD97C3DFD}"/>
                </a:ext>
              </a:extLst>
            </p:cNvPr>
            <p:cNvPicPr>
              <a:picLocks noChangeAspect="1"/>
            </p:cNvPicPr>
            <p:nvPr/>
          </p:nvPicPr>
          <p:blipFill rotWithShape="1">
            <a:blip r:embed="rId3"/>
            <a:srcRect l="78373" t="22521" r="1" b="14214"/>
            <a:stretch/>
          </p:blipFill>
          <p:spPr>
            <a:xfrm>
              <a:off x="9672401" y="2906774"/>
              <a:ext cx="1909681" cy="2023847"/>
            </a:xfrm>
            <a:prstGeom prst="rect">
              <a:avLst/>
            </a:prstGeom>
          </p:spPr>
        </p:pic>
      </p:grpSp>
      <p:sp>
        <p:nvSpPr>
          <p:cNvPr id="8" name="Slide Number Placeholder 7">
            <a:extLst>
              <a:ext uri="{FF2B5EF4-FFF2-40B4-BE49-F238E27FC236}">
                <a16:creationId xmlns:a16="http://schemas.microsoft.com/office/drawing/2014/main" id="{1ABCB5CF-FE08-DA38-4FB6-A694FF78A337}"/>
              </a:ext>
            </a:extLst>
          </p:cNvPr>
          <p:cNvSpPr>
            <a:spLocks noGrp="1"/>
          </p:cNvSpPr>
          <p:nvPr>
            <p:ph type="sldNum" sz="quarter" idx="12"/>
          </p:nvPr>
        </p:nvSpPr>
        <p:spPr/>
        <p:txBody>
          <a:bodyPr/>
          <a:lstStyle/>
          <a:p>
            <a:fld id="{4C0B9B7A-17AE-9845-947F-3C8F3590919D}" type="slidenum">
              <a:rPr lang="en-US" smtClean="0"/>
              <a:t>20</a:t>
            </a:fld>
            <a:endParaRPr lang="en-US"/>
          </a:p>
        </p:txBody>
      </p:sp>
    </p:spTree>
    <p:extLst>
      <p:ext uri="{BB962C8B-B14F-4D97-AF65-F5344CB8AC3E}">
        <p14:creationId xmlns:p14="http://schemas.microsoft.com/office/powerpoint/2010/main" val="281678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a:xfrm>
            <a:off x="565396" y="449722"/>
            <a:ext cx="9144000" cy="646332"/>
          </a:xfrm>
        </p:spPr>
        <p:txBody>
          <a:bodyPr>
            <a:normAutofit fontScale="90000"/>
          </a:bodyPr>
          <a:lstStyle/>
          <a:p>
            <a:br>
              <a:rPr lang="en-NL" dirty="0"/>
            </a:br>
            <a:r>
              <a:rPr lang="en-NL" dirty="0"/>
              <a:t>Hate Speech in Twitter</a:t>
            </a:r>
          </a:p>
        </p:txBody>
      </p:sp>
      <p:pic>
        <p:nvPicPr>
          <p:cNvPr id="5" name="Picture 4">
            <a:extLst>
              <a:ext uri="{FF2B5EF4-FFF2-40B4-BE49-F238E27FC236}">
                <a16:creationId xmlns:a16="http://schemas.microsoft.com/office/drawing/2014/main" id="{F37D3BCC-38FA-6955-C1D9-975E7FF439FF}"/>
              </a:ext>
            </a:extLst>
          </p:cNvPr>
          <p:cNvPicPr>
            <a:picLocks noChangeAspect="1"/>
          </p:cNvPicPr>
          <p:nvPr/>
        </p:nvPicPr>
        <p:blipFill>
          <a:blip r:embed="rId3"/>
          <a:stretch>
            <a:fillRect/>
          </a:stretch>
        </p:blipFill>
        <p:spPr>
          <a:xfrm>
            <a:off x="553454" y="4181615"/>
            <a:ext cx="4988075" cy="2035783"/>
          </a:xfrm>
          <a:prstGeom prst="rect">
            <a:avLst/>
          </a:prstGeom>
        </p:spPr>
      </p:pic>
      <p:pic>
        <p:nvPicPr>
          <p:cNvPr id="8" name="Picture 7">
            <a:extLst>
              <a:ext uri="{FF2B5EF4-FFF2-40B4-BE49-F238E27FC236}">
                <a16:creationId xmlns:a16="http://schemas.microsoft.com/office/drawing/2014/main" id="{6B5FA6AB-6D32-A569-04C2-34C53CEC43FB}"/>
              </a:ext>
            </a:extLst>
          </p:cNvPr>
          <p:cNvPicPr>
            <a:picLocks noChangeAspect="1"/>
          </p:cNvPicPr>
          <p:nvPr/>
        </p:nvPicPr>
        <p:blipFill>
          <a:blip r:embed="rId4"/>
          <a:stretch>
            <a:fillRect/>
          </a:stretch>
        </p:blipFill>
        <p:spPr>
          <a:xfrm>
            <a:off x="553454" y="2081629"/>
            <a:ext cx="5230553" cy="1778043"/>
          </a:xfrm>
          <a:prstGeom prst="rect">
            <a:avLst/>
          </a:prstGeom>
        </p:spPr>
      </p:pic>
      <p:pic>
        <p:nvPicPr>
          <p:cNvPr id="9" name="Picture 8">
            <a:extLst>
              <a:ext uri="{FF2B5EF4-FFF2-40B4-BE49-F238E27FC236}">
                <a16:creationId xmlns:a16="http://schemas.microsoft.com/office/drawing/2014/main" id="{3FBFB6EE-3208-3809-40D2-56AAC27E249A}"/>
              </a:ext>
            </a:extLst>
          </p:cNvPr>
          <p:cNvPicPr>
            <a:picLocks noChangeAspect="1"/>
          </p:cNvPicPr>
          <p:nvPr/>
        </p:nvPicPr>
        <p:blipFill>
          <a:blip r:embed="rId5"/>
          <a:stretch>
            <a:fillRect/>
          </a:stretch>
        </p:blipFill>
        <p:spPr>
          <a:xfrm>
            <a:off x="6067802" y="4181617"/>
            <a:ext cx="5567866" cy="2035783"/>
          </a:xfrm>
          <a:prstGeom prst="rect">
            <a:avLst/>
          </a:prstGeom>
        </p:spPr>
      </p:pic>
      <p:pic>
        <p:nvPicPr>
          <p:cNvPr id="10" name="Picture 9">
            <a:extLst>
              <a:ext uri="{FF2B5EF4-FFF2-40B4-BE49-F238E27FC236}">
                <a16:creationId xmlns:a16="http://schemas.microsoft.com/office/drawing/2014/main" id="{A3C903A6-4A9F-0857-869C-AA71DA3E719A}"/>
              </a:ext>
            </a:extLst>
          </p:cNvPr>
          <p:cNvPicPr>
            <a:picLocks noChangeAspect="1"/>
          </p:cNvPicPr>
          <p:nvPr/>
        </p:nvPicPr>
        <p:blipFill>
          <a:blip r:embed="rId6"/>
          <a:stretch>
            <a:fillRect/>
          </a:stretch>
        </p:blipFill>
        <p:spPr>
          <a:xfrm>
            <a:off x="6075093" y="2081631"/>
            <a:ext cx="5560577" cy="1778043"/>
          </a:xfrm>
          <a:prstGeom prst="rect">
            <a:avLst/>
          </a:prstGeom>
        </p:spPr>
      </p:pic>
      <p:sp>
        <p:nvSpPr>
          <p:cNvPr id="2" name="Rounded Rectangle 1">
            <a:extLst>
              <a:ext uri="{FF2B5EF4-FFF2-40B4-BE49-F238E27FC236}">
                <a16:creationId xmlns:a16="http://schemas.microsoft.com/office/drawing/2014/main" id="{FBBD01B6-DBCD-12FD-4D83-E03E5CA45A13}"/>
              </a:ext>
            </a:extLst>
          </p:cNvPr>
          <p:cNvSpPr/>
          <p:nvPr/>
        </p:nvSpPr>
        <p:spPr>
          <a:xfrm>
            <a:off x="794084" y="5506434"/>
            <a:ext cx="1242626" cy="7109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5942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10612244" cy="4114490"/>
          </a:xfrm>
        </p:spPr>
        <p:txBody>
          <a:bodyPr>
            <a:normAutofit/>
          </a:bodyPr>
          <a:lstStyle/>
          <a:p>
            <a:pPr marL="285750" indent="-285750">
              <a:buFontTx/>
              <a:buChar char="-"/>
            </a:pPr>
            <a:r>
              <a:rPr lang="en-NL" sz="2400" b="0" dirty="0"/>
              <a:t>Social media enable the propagation of hate speech</a:t>
            </a:r>
          </a:p>
          <a:p>
            <a:pPr marL="285750" indent="-285750">
              <a:buFontTx/>
              <a:buChar char="-"/>
            </a:pPr>
            <a:r>
              <a:rPr lang="en-GB" sz="2400" b="0" dirty="0"/>
              <a:t>Hate speech detection is crucial to reducing crime and protecting people’s beliefs</a:t>
            </a:r>
          </a:p>
          <a:p>
            <a:pPr marL="569214" lvl="1" indent="-285750">
              <a:buFontTx/>
              <a:buChar char="-"/>
            </a:pPr>
            <a:r>
              <a:rPr lang="en-GB" sz="2400" dirty="0"/>
              <a:t>On July 13, D66 leader Sigrid </a:t>
            </a:r>
            <a:r>
              <a:rPr lang="en-GB" sz="2400" dirty="0" err="1"/>
              <a:t>Kaag</a:t>
            </a:r>
            <a:r>
              <a:rPr lang="en-GB" sz="2400" dirty="0"/>
              <a:t> announced her decision not to continue in politics via Twitter. She mentions "hate, intimidation and threats" in the statement and the effect on her family is the reason to stop. </a:t>
            </a:r>
          </a:p>
          <a:p>
            <a:pPr marL="569214" lvl="1" indent="-285750">
              <a:buFontTx/>
              <a:buChar char="-"/>
            </a:pPr>
            <a:r>
              <a:rPr lang="en-GB" sz="2400" dirty="0">
                <a:hlinkClick r:id="rId3"/>
              </a:rPr>
              <a:t>https://nos.nl/nieuwsuur/artikel/2482833-toelichting-twitter-reacties-op-vertrek-sigrid-kaag</a:t>
            </a:r>
            <a:r>
              <a:rPr lang="en-GB" sz="2400" dirty="0"/>
              <a:t> </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sz="4000" dirty="0"/>
              <a:t>Hate Speech</a:t>
            </a:r>
            <a:endParaRPr lang="en-NL" dirty="0"/>
          </a:p>
        </p:txBody>
      </p:sp>
      <p:pic>
        <p:nvPicPr>
          <p:cNvPr id="3" name="Picture 2">
            <a:extLst>
              <a:ext uri="{FF2B5EF4-FFF2-40B4-BE49-F238E27FC236}">
                <a16:creationId xmlns:a16="http://schemas.microsoft.com/office/drawing/2014/main" id="{170B24AA-9296-2D82-58FE-83ACE6120F9F}"/>
              </a:ext>
            </a:extLst>
          </p:cNvPr>
          <p:cNvPicPr>
            <a:picLocks noChangeAspect="1"/>
          </p:cNvPicPr>
          <p:nvPr/>
        </p:nvPicPr>
        <p:blipFill>
          <a:blip r:embed="rId4"/>
          <a:stretch>
            <a:fillRect/>
          </a:stretch>
        </p:blipFill>
        <p:spPr>
          <a:xfrm>
            <a:off x="6920725" y="4261497"/>
            <a:ext cx="3569321" cy="2271386"/>
          </a:xfrm>
          <a:prstGeom prst="rect">
            <a:avLst/>
          </a:prstGeom>
        </p:spPr>
      </p:pic>
    </p:spTree>
    <p:extLst>
      <p:ext uri="{BB962C8B-B14F-4D97-AF65-F5344CB8AC3E}">
        <p14:creationId xmlns:p14="http://schemas.microsoft.com/office/powerpoint/2010/main" val="2689865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5334000" cy="4114490"/>
          </a:xfrm>
        </p:spPr>
        <p:txBody>
          <a:bodyPr>
            <a:noAutofit/>
          </a:bodyPr>
          <a:lstStyle/>
          <a:p>
            <a:pPr marL="285750" indent="-285750">
              <a:buFontTx/>
              <a:buChar char="-"/>
            </a:pPr>
            <a:r>
              <a:rPr lang="en-GB" sz="2400" b="0" dirty="0"/>
              <a:t>The 2019 UN Strategy and Plan of Action on Hate Speech</a:t>
            </a:r>
          </a:p>
          <a:p>
            <a:pPr marL="285750" indent="-285750">
              <a:buFontTx/>
              <a:buChar char="-"/>
            </a:pPr>
            <a:r>
              <a:rPr lang="en-GB" sz="2400" b="0" dirty="0"/>
              <a:t>‘</a:t>
            </a:r>
            <a:r>
              <a:rPr lang="en-GB" sz="2400" dirty="0"/>
              <a:t>Attacks or uses pejorative or discriminatory language with reference to a person or a group on the basis of who they are, in other words, based on their religion, ethnicity, nationality, race, colour, descent, gender, or other identity factor</a:t>
            </a:r>
            <a:r>
              <a:rPr lang="en-GB" sz="2400" b="0" dirty="0"/>
              <a:t>’.</a:t>
            </a:r>
          </a:p>
          <a:p>
            <a:pPr marL="285750" indent="-285750">
              <a:buFontTx/>
              <a:buChar char="-"/>
            </a:pPr>
            <a:r>
              <a:rPr lang="en-GB" sz="2400" b="0" dirty="0"/>
              <a:t>Genocidal acts cannot occur without being upheld by the lower stages that act as a base for mass atrocities. </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sz="4000" dirty="0"/>
              <a:t>Hate Speech Pyramid</a:t>
            </a:r>
            <a:endParaRPr lang="en-NL" dirty="0"/>
          </a:p>
        </p:txBody>
      </p:sp>
      <p:pic>
        <p:nvPicPr>
          <p:cNvPr id="3" name="Picture 2">
            <a:extLst>
              <a:ext uri="{FF2B5EF4-FFF2-40B4-BE49-F238E27FC236}">
                <a16:creationId xmlns:a16="http://schemas.microsoft.com/office/drawing/2014/main" id="{B02DD312-716F-0E1F-344E-0094EEDB6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24958"/>
            <a:ext cx="5545567" cy="5617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286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1D85A9-8763-AF3C-D6AD-A21EF6EE5707}"/>
              </a:ext>
            </a:extLst>
          </p:cNvPr>
          <p:cNvSpPr>
            <a:spLocks noGrp="1"/>
          </p:cNvSpPr>
          <p:nvPr>
            <p:ph type="body" sz="quarter" idx="11"/>
          </p:nvPr>
        </p:nvSpPr>
        <p:spPr>
          <a:xfrm>
            <a:off x="762000" y="1460810"/>
            <a:ext cx="6858000" cy="4114490"/>
          </a:xfrm>
        </p:spPr>
        <p:txBody>
          <a:bodyPr>
            <a:normAutofit/>
          </a:bodyPr>
          <a:lstStyle/>
          <a:p>
            <a:r>
              <a:rPr lang="en-NL" sz="2000" dirty="0"/>
              <a:t>Data: </a:t>
            </a:r>
            <a:r>
              <a:rPr lang="en-NL" sz="2000" b="0" dirty="0"/>
              <a:t>Annotation of 16k tweets based on </a:t>
            </a:r>
            <a:r>
              <a:rPr lang="en-GB" sz="2000" b="0" dirty="0"/>
              <a:t>Gender studies and Critical Race Theory (CRT)</a:t>
            </a:r>
            <a:endParaRPr lang="en-NL" sz="2000" b="0" dirty="0"/>
          </a:p>
          <a:p>
            <a:r>
              <a:rPr lang="en-NL" sz="2000" dirty="0"/>
              <a:t>Method: </a:t>
            </a:r>
            <a:r>
              <a:rPr lang="en-NL" sz="2000" b="0" dirty="0"/>
              <a:t>TD-IDF using</a:t>
            </a:r>
            <a:r>
              <a:rPr lang="en-NL" sz="2000" dirty="0"/>
              <a:t> </a:t>
            </a:r>
            <a:r>
              <a:rPr lang="en-NL" sz="2000" b="0" dirty="0"/>
              <a:t>character {uni, bi, tri}-grams. </a:t>
            </a:r>
          </a:p>
          <a:p>
            <a:r>
              <a:rPr lang="en-NL" sz="2000" b="0" dirty="0"/>
              <a:t>	Why did they use characters instead of words?</a:t>
            </a:r>
            <a:endParaRPr lang="en-NL" sz="2000" b="0" dirty="0">
              <a:sym typeface="Wingdings" pitchFamily="2" charset="2"/>
            </a:endParaRPr>
          </a:p>
          <a:p>
            <a:r>
              <a:rPr lang="en-NL" sz="2000" dirty="0">
                <a:sym typeface="Wingdings" pitchFamily="2" charset="2"/>
              </a:rPr>
              <a:t>Preprocessing</a:t>
            </a:r>
            <a:r>
              <a:rPr lang="en-NL" sz="2000" b="0" dirty="0">
                <a:sym typeface="Wingdings" pitchFamily="2" charset="2"/>
              </a:rPr>
              <a:t>: Removing stop words (except “not”), usernames and punctuation</a:t>
            </a:r>
          </a:p>
          <a:p>
            <a:r>
              <a:rPr lang="en-NL" sz="2000" dirty="0">
                <a:sym typeface="Wingdings" pitchFamily="2" charset="2"/>
              </a:rPr>
              <a:t>Classifier: </a:t>
            </a:r>
            <a:r>
              <a:rPr lang="en-NL" sz="2000" b="0" dirty="0">
                <a:sym typeface="Wingdings" pitchFamily="2" charset="2"/>
              </a:rPr>
              <a:t>Logistic Regression</a:t>
            </a:r>
            <a:endParaRPr lang="en-NL" sz="2000" dirty="0">
              <a:sym typeface="Wingdings" pitchFamily="2" charset="2"/>
            </a:endParaRPr>
          </a:p>
          <a:p>
            <a:endParaRPr lang="en-NL" b="0" dirty="0">
              <a:sym typeface="Wingdings" pitchFamily="2" charset="2"/>
            </a:endParaRPr>
          </a:p>
          <a:p>
            <a:r>
              <a:rPr lang="en-NL" dirty="0">
                <a:sym typeface="Wingdings" pitchFamily="2" charset="2"/>
              </a:rPr>
              <a:t>Results:</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rmAutofit fontScale="90000"/>
          </a:bodyPr>
          <a:lstStyle/>
          <a:p>
            <a:r>
              <a:rPr lang="en-NL" dirty="0"/>
              <a:t>Hateful Symbols</a:t>
            </a:r>
          </a:p>
        </p:txBody>
      </p:sp>
      <p:pic>
        <p:nvPicPr>
          <p:cNvPr id="7" name="Picture 6">
            <a:extLst>
              <a:ext uri="{FF2B5EF4-FFF2-40B4-BE49-F238E27FC236}">
                <a16:creationId xmlns:a16="http://schemas.microsoft.com/office/drawing/2014/main" id="{26C8FD26-6A28-30C4-9C39-9917D491D286}"/>
              </a:ext>
            </a:extLst>
          </p:cNvPr>
          <p:cNvPicPr>
            <a:picLocks noChangeAspect="1"/>
          </p:cNvPicPr>
          <p:nvPr/>
        </p:nvPicPr>
        <p:blipFill>
          <a:blip r:embed="rId3"/>
          <a:stretch>
            <a:fillRect/>
          </a:stretch>
        </p:blipFill>
        <p:spPr>
          <a:xfrm>
            <a:off x="7716252" y="169446"/>
            <a:ext cx="4475747" cy="6004961"/>
          </a:xfrm>
          <a:prstGeom prst="rect">
            <a:avLst/>
          </a:prstGeom>
        </p:spPr>
      </p:pic>
      <p:grpSp>
        <p:nvGrpSpPr>
          <p:cNvPr id="11" name="Group 10">
            <a:extLst>
              <a:ext uri="{FF2B5EF4-FFF2-40B4-BE49-F238E27FC236}">
                <a16:creationId xmlns:a16="http://schemas.microsoft.com/office/drawing/2014/main" id="{6DD6D0DF-190D-56E8-0C4F-33E018D92AC5}"/>
              </a:ext>
            </a:extLst>
          </p:cNvPr>
          <p:cNvGrpSpPr/>
          <p:nvPr/>
        </p:nvGrpSpPr>
        <p:grpSpPr>
          <a:xfrm>
            <a:off x="665747" y="4750219"/>
            <a:ext cx="6945816" cy="838200"/>
            <a:chOff x="894751" y="3429000"/>
            <a:chExt cx="6945816" cy="838200"/>
          </a:xfrm>
        </p:grpSpPr>
        <p:pic>
          <p:nvPicPr>
            <p:cNvPr id="9" name="Picture 8">
              <a:extLst>
                <a:ext uri="{FF2B5EF4-FFF2-40B4-BE49-F238E27FC236}">
                  <a16:creationId xmlns:a16="http://schemas.microsoft.com/office/drawing/2014/main" id="{DD2B9A06-AB5D-BC6E-82EB-5EBAB46DED42}"/>
                </a:ext>
              </a:extLst>
            </p:cNvPr>
            <p:cNvPicPr>
              <a:picLocks noChangeAspect="1"/>
            </p:cNvPicPr>
            <p:nvPr/>
          </p:nvPicPr>
          <p:blipFill rotWithShape="1">
            <a:blip r:embed="rId4"/>
            <a:srcRect b="80008"/>
            <a:stretch/>
          </p:blipFill>
          <p:spPr>
            <a:xfrm>
              <a:off x="894751" y="3429000"/>
              <a:ext cx="6945816" cy="566739"/>
            </a:xfrm>
            <a:prstGeom prst="rect">
              <a:avLst/>
            </a:prstGeom>
          </p:spPr>
        </p:pic>
        <p:pic>
          <p:nvPicPr>
            <p:cNvPr id="10" name="Picture 9">
              <a:extLst>
                <a:ext uri="{FF2B5EF4-FFF2-40B4-BE49-F238E27FC236}">
                  <a16:creationId xmlns:a16="http://schemas.microsoft.com/office/drawing/2014/main" id="{8D1F099A-2642-CBE1-8180-04A6A887A915}"/>
                </a:ext>
              </a:extLst>
            </p:cNvPr>
            <p:cNvPicPr>
              <a:picLocks noChangeAspect="1"/>
            </p:cNvPicPr>
            <p:nvPr/>
          </p:nvPicPr>
          <p:blipFill rotWithShape="1">
            <a:blip r:embed="rId4"/>
            <a:srcRect t="61661" b="29285"/>
            <a:stretch/>
          </p:blipFill>
          <p:spPr>
            <a:xfrm>
              <a:off x="894751" y="4010525"/>
              <a:ext cx="6945816" cy="256675"/>
            </a:xfrm>
            <a:prstGeom prst="rect">
              <a:avLst/>
            </a:prstGeom>
          </p:spPr>
        </p:pic>
      </p:grpSp>
      <p:sp>
        <p:nvSpPr>
          <p:cNvPr id="5" name="TextBox 4">
            <a:extLst>
              <a:ext uri="{FF2B5EF4-FFF2-40B4-BE49-F238E27FC236}">
                <a16:creationId xmlns:a16="http://schemas.microsoft.com/office/drawing/2014/main" id="{D0237A3C-5D8F-BB76-7FB2-FB89E70A2F66}"/>
              </a:ext>
            </a:extLst>
          </p:cNvPr>
          <p:cNvSpPr txBox="1"/>
          <p:nvPr/>
        </p:nvSpPr>
        <p:spPr>
          <a:xfrm>
            <a:off x="629836" y="6221855"/>
            <a:ext cx="10860505" cy="523220"/>
          </a:xfrm>
          <a:prstGeom prst="rect">
            <a:avLst/>
          </a:prstGeom>
          <a:noFill/>
        </p:spPr>
        <p:txBody>
          <a:bodyPr wrap="square">
            <a:spAutoFit/>
          </a:bodyPr>
          <a:lstStyle/>
          <a:p>
            <a:pPr algn="l"/>
            <a:r>
              <a:rPr lang="en-GB" sz="1400" b="0" i="0" u="none" strike="noStrike" dirty="0">
                <a:solidFill>
                  <a:srgbClr val="212529"/>
                </a:solidFill>
                <a:effectLst/>
              </a:rPr>
              <a:t>Z. Waseem and D. </a:t>
            </a:r>
            <a:r>
              <a:rPr lang="en-GB" sz="1400" b="0" i="0" u="none" strike="noStrike" dirty="0" err="1">
                <a:solidFill>
                  <a:srgbClr val="212529"/>
                </a:solidFill>
                <a:effectLst/>
              </a:rPr>
              <a:t>Hovy</a:t>
            </a:r>
            <a:r>
              <a:rPr lang="en-GB" sz="1400" b="0" i="0" u="none" strike="noStrike" dirty="0">
                <a:solidFill>
                  <a:srgbClr val="212529"/>
                </a:solidFill>
                <a:effectLst/>
              </a:rPr>
              <a:t>. 2016. </a:t>
            </a:r>
            <a:r>
              <a:rPr lang="en-GB" sz="1400" b="0" i="0" u="none" strike="noStrike" dirty="0">
                <a:solidFill>
                  <a:srgbClr val="446E9B"/>
                </a:solidFill>
                <a:effectLst/>
                <a:hlinkClick r:id="rId5"/>
              </a:rPr>
              <a:t>Hateful Symbols or Hateful People? Predictive Features for Hate Speech Detection on Twitter</a:t>
            </a:r>
            <a:r>
              <a:rPr lang="en-GB" sz="1400" b="0" i="0" u="none" strike="noStrike" dirty="0">
                <a:solidFill>
                  <a:srgbClr val="212529"/>
                </a:solidFill>
                <a:effectLst/>
              </a:rPr>
              <a:t>. In </a:t>
            </a:r>
            <a:r>
              <a:rPr lang="en-GB" sz="1400" b="0" i="1" u="none" strike="noStrike" dirty="0">
                <a:solidFill>
                  <a:srgbClr val="212529"/>
                </a:solidFill>
                <a:effectLst/>
              </a:rPr>
              <a:t>Proceedings of the NAACL Student Research Workshop</a:t>
            </a:r>
            <a:r>
              <a:rPr lang="en-GB" sz="1400" b="0" i="0" u="none" strike="noStrike" dirty="0">
                <a:solidFill>
                  <a:srgbClr val="212529"/>
                </a:solidFill>
                <a:effectLst/>
              </a:rPr>
              <a:t>, pages 88–93,. ACL.</a:t>
            </a:r>
          </a:p>
        </p:txBody>
      </p:sp>
    </p:spTree>
    <p:extLst>
      <p:ext uri="{BB962C8B-B14F-4D97-AF65-F5344CB8AC3E}">
        <p14:creationId xmlns:p14="http://schemas.microsoft.com/office/powerpoint/2010/main" val="159153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5BE613F7-7BE6-FAA0-CD0D-2D553D50D40D}"/>
              </a:ext>
            </a:extLst>
          </p:cNvPr>
          <p:cNvSpPr>
            <a:spLocks noGrp="1"/>
          </p:cNvSpPr>
          <p:nvPr>
            <p:ph type="body" sz="quarter" idx="11"/>
          </p:nvPr>
        </p:nvSpPr>
        <p:spPr>
          <a:xfrm>
            <a:off x="762001" y="1460810"/>
            <a:ext cx="10863943" cy="4200402"/>
          </a:xfrm>
        </p:spPr>
        <p:txBody>
          <a:bodyPr>
            <a:normAutofit/>
          </a:bodyPr>
          <a:lstStyle/>
          <a:p>
            <a:r>
              <a:rPr lang="en-NL" sz="2000" dirty="0"/>
              <a:t>Data: </a:t>
            </a:r>
            <a:r>
              <a:rPr lang="en-NL" sz="2000" b="0" dirty="0"/>
              <a:t>Waseem&amp;Hovy (2016)</a:t>
            </a:r>
          </a:p>
          <a:p>
            <a:r>
              <a:rPr lang="en-NL" sz="2000" dirty="0"/>
              <a:t>Method: </a:t>
            </a:r>
            <a:r>
              <a:rPr lang="en-NL" sz="2000" b="0" dirty="0"/>
              <a:t>CNN using word embeddings and character n-grams</a:t>
            </a:r>
          </a:p>
          <a:p>
            <a:r>
              <a:rPr lang="en-GB" sz="2000" dirty="0"/>
              <a:t>Word embeddings</a:t>
            </a:r>
            <a:r>
              <a:rPr lang="en-GB" sz="2000" b="0" dirty="0"/>
              <a:t>: </a:t>
            </a:r>
            <a:r>
              <a:rPr lang="en-GB" sz="2000" b="0" dirty="0">
                <a:sym typeface="Wingdings" pitchFamily="2" charset="2"/>
              </a:rPr>
              <a:t>word2vec and random vectors</a:t>
            </a:r>
            <a:endParaRPr lang="en-NL" sz="2000" b="0" dirty="0"/>
          </a:p>
          <a:p>
            <a:r>
              <a:rPr lang="en-NL" sz="2000" dirty="0">
                <a:sym typeface="Wingdings" pitchFamily="2" charset="2"/>
              </a:rPr>
              <a:t>Preprocessing</a:t>
            </a:r>
            <a:r>
              <a:rPr lang="en-NL" sz="2000" b="0" dirty="0">
                <a:sym typeface="Wingdings" pitchFamily="2" charset="2"/>
              </a:rPr>
              <a:t>: None</a:t>
            </a:r>
          </a:p>
          <a:p>
            <a:r>
              <a:rPr lang="en-NL" sz="2000" dirty="0">
                <a:sym typeface="Wingdings" pitchFamily="2" charset="2"/>
              </a:rPr>
              <a:t>Classifier: </a:t>
            </a:r>
            <a:r>
              <a:rPr lang="en-NL" sz="2000" b="0" dirty="0">
                <a:sym typeface="Wingdings" pitchFamily="2" charset="2"/>
              </a:rPr>
              <a:t>Softmax</a:t>
            </a:r>
          </a:p>
          <a:p>
            <a:r>
              <a:rPr lang="en-NL" sz="2000" dirty="0">
                <a:sym typeface="Wingdings" pitchFamily="2" charset="2"/>
              </a:rPr>
              <a:t>Results:</a:t>
            </a: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10612244" cy="566739"/>
          </a:xfrm>
        </p:spPr>
        <p:txBody>
          <a:bodyPr>
            <a:noAutofit/>
          </a:bodyPr>
          <a:lstStyle/>
          <a:p>
            <a:r>
              <a:rPr lang="en-NL" sz="3600" dirty="0"/>
              <a:t>Using CNN for Hate Sppech</a:t>
            </a:r>
          </a:p>
        </p:txBody>
      </p:sp>
      <p:pic>
        <p:nvPicPr>
          <p:cNvPr id="11" name="Picture 10">
            <a:extLst>
              <a:ext uri="{FF2B5EF4-FFF2-40B4-BE49-F238E27FC236}">
                <a16:creationId xmlns:a16="http://schemas.microsoft.com/office/drawing/2014/main" id="{4C5164A3-850A-789D-E064-F570CA25FF37}"/>
              </a:ext>
            </a:extLst>
          </p:cNvPr>
          <p:cNvPicPr>
            <a:picLocks noChangeAspect="1"/>
          </p:cNvPicPr>
          <p:nvPr/>
        </p:nvPicPr>
        <p:blipFill>
          <a:blip r:embed="rId3"/>
          <a:stretch>
            <a:fillRect/>
          </a:stretch>
        </p:blipFill>
        <p:spPr>
          <a:xfrm>
            <a:off x="2870830" y="3429000"/>
            <a:ext cx="6450339" cy="2632577"/>
          </a:xfrm>
          <a:prstGeom prst="rect">
            <a:avLst/>
          </a:prstGeom>
        </p:spPr>
      </p:pic>
      <p:sp>
        <p:nvSpPr>
          <p:cNvPr id="2" name="TextBox 1">
            <a:extLst>
              <a:ext uri="{FF2B5EF4-FFF2-40B4-BE49-F238E27FC236}">
                <a16:creationId xmlns:a16="http://schemas.microsoft.com/office/drawing/2014/main" id="{4B8C3632-B230-4863-CBE3-E696CC5413A8}"/>
              </a:ext>
            </a:extLst>
          </p:cNvPr>
          <p:cNvSpPr txBox="1"/>
          <p:nvPr/>
        </p:nvSpPr>
        <p:spPr>
          <a:xfrm>
            <a:off x="510301" y="6220162"/>
            <a:ext cx="10863943" cy="800219"/>
          </a:xfrm>
          <a:prstGeom prst="rect">
            <a:avLst/>
          </a:prstGeom>
          <a:noFill/>
        </p:spPr>
        <p:txBody>
          <a:bodyPr wrap="square" rtlCol="0">
            <a:spAutoFit/>
          </a:bodyPr>
          <a:lstStyle/>
          <a:p>
            <a:r>
              <a:rPr lang="en-GB" sz="1400" b="0" i="0" u="none" strike="noStrike" dirty="0">
                <a:solidFill>
                  <a:srgbClr val="212529"/>
                </a:solidFill>
                <a:effectLst/>
              </a:rPr>
              <a:t>B. </a:t>
            </a:r>
            <a:r>
              <a:rPr lang="en-GB" sz="1400" b="0" i="0" u="none" strike="noStrike" dirty="0" err="1">
                <a:solidFill>
                  <a:srgbClr val="212529"/>
                </a:solidFill>
                <a:effectLst/>
              </a:rPr>
              <a:t>Gambäck</a:t>
            </a:r>
            <a:r>
              <a:rPr lang="en-GB" sz="1400" b="0" i="0" u="none" strike="noStrike" dirty="0">
                <a:solidFill>
                  <a:srgbClr val="212529"/>
                </a:solidFill>
                <a:effectLst/>
              </a:rPr>
              <a:t> and U. Kumar </a:t>
            </a:r>
            <a:r>
              <a:rPr lang="en-GB" sz="1400" b="0" i="0" u="none" strike="noStrike" dirty="0" err="1">
                <a:solidFill>
                  <a:srgbClr val="212529"/>
                </a:solidFill>
                <a:effectLst/>
              </a:rPr>
              <a:t>Sikdar</a:t>
            </a:r>
            <a:r>
              <a:rPr lang="en-GB" sz="1400" b="0" i="0" u="none" strike="noStrike" dirty="0">
                <a:solidFill>
                  <a:srgbClr val="212529"/>
                </a:solidFill>
                <a:effectLst/>
              </a:rPr>
              <a:t>. 2017. </a:t>
            </a:r>
            <a:r>
              <a:rPr lang="en-GB" sz="1400" b="0" i="0" u="none" strike="noStrike" dirty="0">
                <a:solidFill>
                  <a:srgbClr val="446E9B"/>
                </a:solidFill>
                <a:effectLst/>
                <a:hlinkClick r:id="rId4"/>
              </a:rPr>
              <a:t>Using Convolutional Neural Networks to Classify Hate-Speech</a:t>
            </a:r>
            <a:r>
              <a:rPr lang="en-GB" sz="1400" b="0" i="0" u="none" strike="noStrike" dirty="0">
                <a:solidFill>
                  <a:srgbClr val="212529"/>
                </a:solidFill>
                <a:effectLst/>
              </a:rPr>
              <a:t>. In </a:t>
            </a:r>
            <a:r>
              <a:rPr lang="en-GB" sz="1400" b="0" i="1" u="none" strike="noStrike" dirty="0">
                <a:solidFill>
                  <a:srgbClr val="212529"/>
                </a:solidFill>
                <a:effectLst/>
              </a:rPr>
              <a:t>Proceedings of the First Workshop on Abusive Language Online</a:t>
            </a:r>
            <a:r>
              <a:rPr lang="en-GB" sz="1400" b="0" i="0" u="none" strike="noStrike" dirty="0">
                <a:solidFill>
                  <a:srgbClr val="212529"/>
                </a:solidFill>
                <a:effectLst/>
              </a:rPr>
              <a:t>, pages 85–90, ACL.</a:t>
            </a:r>
          </a:p>
          <a:p>
            <a:endParaRPr lang="en-NL" dirty="0"/>
          </a:p>
        </p:txBody>
      </p:sp>
    </p:spTree>
    <p:extLst>
      <p:ext uri="{BB962C8B-B14F-4D97-AF65-F5344CB8AC3E}">
        <p14:creationId xmlns:p14="http://schemas.microsoft.com/office/powerpoint/2010/main" val="1374109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34900E9E-7234-7C15-F7E8-2C482045D085}"/>
              </a:ext>
            </a:extLst>
          </p:cNvPr>
          <p:cNvSpPr>
            <a:spLocks noGrp="1"/>
          </p:cNvSpPr>
          <p:nvPr>
            <p:ph type="body" sz="quarter" idx="11"/>
          </p:nvPr>
        </p:nvSpPr>
        <p:spPr>
          <a:xfrm>
            <a:off x="762000" y="1460810"/>
            <a:ext cx="10775576" cy="4114490"/>
          </a:xfrm>
        </p:spPr>
        <p:txBody>
          <a:bodyPr>
            <a:noAutofit/>
          </a:bodyPr>
          <a:lstStyle/>
          <a:p>
            <a:r>
              <a:rPr lang="en-NL" sz="2000" dirty="0"/>
              <a:t>Aim: </a:t>
            </a:r>
            <a:r>
              <a:rPr lang="en-GB" sz="2000" b="0" dirty="0"/>
              <a:t>Train a model that is robust across data originating from different distributions and </a:t>
            </a:r>
            <a:r>
              <a:rPr lang="en-GB" sz="2000" b="0" dirty="0" err="1"/>
              <a:t>labeled</a:t>
            </a:r>
            <a:r>
              <a:rPr lang="en-GB" sz="2000" b="0" dirty="0"/>
              <a:t> under differing annotation guidelines</a:t>
            </a:r>
            <a:endParaRPr lang="en-NL" sz="2000" b="0" dirty="0"/>
          </a:p>
          <a:p>
            <a:r>
              <a:rPr lang="en-NL" sz="2000" dirty="0"/>
              <a:t>Data: </a:t>
            </a:r>
          </a:p>
          <a:p>
            <a:r>
              <a:rPr lang="en-NL" sz="2000" b="0" dirty="0"/>
              <a:t>-Waseem &amp; Hovy (2016), 25k annotated tweets, </a:t>
            </a:r>
            <a:r>
              <a:rPr lang="en-GB" sz="2000" b="0" dirty="0"/>
              <a:t>11-point test based on work in the fields of Gender Studies and CRT, no geographical restriction</a:t>
            </a:r>
            <a:r>
              <a:rPr lang="en-GB" sz="2000" b="0" dirty="0">
                <a:solidFill>
                  <a:schemeClr val="tx1"/>
                </a:solidFill>
              </a:rPr>
              <a:t>, (racism, sexism, neither, and both)</a:t>
            </a:r>
            <a:endParaRPr lang="en-NL" sz="2000" b="0" dirty="0">
              <a:solidFill>
                <a:schemeClr val="tx1"/>
              </a:solidFill>
            </a:endParaRPr>
          </a:p>
          <a:p>
            <a:r>
              <a:rPr lang="en-NL" sz="2000" b="0" dirty="0"/>
              <a:t>-Davidson et al, 2017; Target groups; Twitter </a:t>
            </a:r>
            <a:r>
              <a:rPr lang="en-GB" sz="2000" b="0" dirty="0"/>
              <a:t>guidelines; US </a:t>
            </a:r>
            <a:r>
              <a:rPr lang="en-GB" sz="2000" b="0" dirty="0">
                <a:solidFill>
                  <a:schemeClr val="tx1"/>
                </a:solidFill>
              </a:rPr>
              <a:t>data;(hate speech, offensive, and neither</a:t>
            </a:r>
            <a:r>
              <a:rPr lang="en-GB" sz="2000" b="0" dirty="0"/>
              <a:t>)</a:t>
            </a:r>
            <a:endParaRPr lang="en-NL" sz="2000" b="0" dirty="0"/>
          </a:p>
          <a:p>
            <a:r>
              <a:rPr lang="en-NL" sz="2000" dirty="0"/>
              <a:t>Best method: </a:t>
            </a:r>
            <a:r>
              <a:rPr lang="en-NL" sz="2000" b="0" dirty="0"/>
              <a:t>Multi-task training. BoW </a:t>
            </a:r>
            <a:r>
              <a:rPr lang="en-GB" sz="2000" b="0" dirty="0"/>
              <a:t>words (5000), bigrams (5000) and character bi/tri-gram  (5000)</a:t>
            </a:r>
            <a:endParaRPr lang="en-NL" sz="2000" b="0" dirty="0">
              <a:sym typeface="Wingdings" pitchFamily="2" charset="2"/>
            </a:endParaRPr>
          </a:p>
          <a:p>
            <a:r>
              <a:rPr lang="en-NL" sz="2000" b="0" dirty="0"/>
              <a:t>Feed-forward neural network with 2 hidden layers</a:t>
            </a:r>
          </a:p>
          <a:p>
            <a:r>
              <a:rPr lang="en-NL" sz="2000" dirty="0">
                <a:sym typeface="Wingdings" pitchFamily="2" charset="2"/>
              </a:rPr>
              <a:t>Preprocessing</a:t>
            </a:r>
            <a:r>
              <a:rPr lang="en-NL" sz="2000" b="0" dirty="0">
                <a:sym typeface="Wingdings" pitchFamily="2" charset="2"/>
              </a:rPr>
              <a:t>: Removing usernames, links and punctuation</a:t>
            </a:r>
          </a:p>
          <a:p>
            <a:r>
              <a:rPr lang="en-NL" sz="2000" dirty="0">
                <a:sym typeface="Wingdings" pitchFamily="2" charset="2"/>
              </a:rPr>
              <a:t>Classifier: </a:t>
            </a:r>
            <a:r>
              <a:rPr lang="en-NL" sz="2000" b="0" dirty="0">
                <a:sym typeface="Wingdings" pitchFamily="2" charset="2"/>
              </a:rPr>
              <a:t>Softmax</a:t>
            </a:r>
            <a:endParaRPr lang="en-NL" sz="2000" dirty="0">
              <a:sym typeface="Wingdings" pitchFamily="2" charset="2"/>
            </a:endParaRPr>
          </a:p>
          <a:p>
            <a:r>
              <a:rPr lang="en-NL" sz="2000" dirty="0">
                <a:sym typeface="Wingdings" pitchFamily="2" charset="2"/>
              </a:rPr>
              <a:t>Results:</a:t>
            </a:r>
            <a:endParaRPr lang="en-NL" sz="2000" b="0" dirty="0">
              <a:sym typeface="Wingdings" pitchFamily="2" charset="2"/>
            </a:endParaRP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9385610" cy="756001"/>
          </a:xfrm>
        </p:spPr>
        <p:txBody>
          <a:bodyPr>
            <a:normAutofit/>
          </a:bodyPr>
          <a:lstStyle/>
          <a:p>
            <a:r>
              <a:rPr lang="en-NL" sz="3200" dirty="0"/>
              <a:t>Multi Task Learning for Hate Speech</a:t>
            </a:r>
          </a:p>
        </p:txBody>
      </p:sp>
      <p:sp>
        <p:nvSpPr>
          <p:cNvPr id="3" name="TextBox 2">
            <a:extLst>
              <a:ext uri="{FF2B5EF4-FFF2-40B4-BE49-F238E27FC236}">
                <a16:creationId xmlns:a16="http://schemas.microsoft.com/office/drawing/2014/main" id="{4B8C1120-D161-90D9-717F-20D4951BFA4D}"/>
              </a:ext>
            </a:extLst>
          </p:cNvPr>
          <p:cNvSpPr txBox="1"/>
          <p:nvPr/>
        </p:nvSpPr>
        <p:spPr>
          <a:xfrm>
            <a:off x="708212" y="6189487"/>
            <a:ext cx="10775575" cy="523220"/>
          </a:xfrm>
          <a:prstGeom prst="rect">
            <a:avLst/>
          </a:prstGeom>
          <a:noFill/>
        </p:spPr>
        <p:txBody>
          <a:bodyPr wrap="square">
            <a:spAutoFit/>
          </a:bodyPr>
          <a:lstStyle/>
          <a:p>
            <a:r>
              <a:rPr lang="en-GB" sz="1400" b="0" i="0" u="none" strike="noStrike" dirty="0">
                <a:solidFill>
                  <a:srgbClr val="222222"/>
                </a:solidFill>
                <a:effectLst/>
              </a:rPr>
              <a:t>Waseem, Z., Thorne, J., &amp; </a:t>
            </a:r>
            <a:r>
              <a:rPr lang="en-GB" sz="1400" b="0" i="0" u="none" strike="noStrike" dirty="0" err="1">
                <a:solidFill>
                  <a:srgbClr val="222222"/>
                </a:solidFill>
                <a:effectLst/>
              </a:rPr>
              <a:t>Bingel</a:t>
            </a:r>
            <a:r>
              <a:rPr lang="en-GB" sz="1400" b="0" i="0" u="none" strike="noStrike" dirty="0">
                <a:solidFill>
                  <a:srgbClr val="222222"/>
                </a:solidFill>
                <a:effectLst/>
              </a:rPr>
              <a:t>, J. (2018). Bridging the gaps: Multi task learning for domain transfer of hate speech detection. </a:t>
            </a:r>
            <a:r>
              <a:rPr lang="en-GB" sz="1400" b="0" i="1" u="none" strike="noStrike" dirty="0">
                <a:solidFill>
                  <a:srgbClr val="222222"/>
                </a:solidFill>
                <a:effectLst/>
              </a:rPr>
              <a:t>Online harassment</a:t>
            </a:r>
            <a:r>
              <a:rPr lang="en-GB" sz="1400" b="0" i="0" u="none" strike="noStrike" dirty="0">
                <a:solidFill>
                  <a:srgbClr val="222222"/>
                </a:solidFill>
                <a:effectLst/>
              </a:rPr>
              <a:t>, 29-55.</a:t>
            </a:r>
            <a:endParaRPr lang="en-NL" sz="1400" dirty="0"/>
          </a:p>
        </p:txBody>
      </p:sp>
    </p:spTree>
    <p:extLst>
      <p:ext uri="{BB962C8B-B14F-4D97-AF65-F5344CB8AC3E}">
        <p14:creationId xmlns:p14="http://schemas.microsoft.com/office/powerpoint/2010/main" val="551929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C9FDB2-16AD-2E07-B179-5D2D3AFB5282}"/>
              </a:ext>
            </a:extLst>
          </p:cNvPr>
          <p:cNvPicPr>
            <a:picLocks noChangeAspect="1"/>
          </p:cNvPicPr>
          <p:nvPr/>
        </p:nvPicPr>
        <p:blipFill>
          <a:blip r:embed="rId2"/>
          <a:stretch>
            <a:fillRect/>
          </a:stretch>
        </p:blipFill>
        <p:spPr>
          <a:xfrm>
            <a:off x="817281" y="985303"/>
            <a:ext cx="10557438" cy="4887394"/>
          </a:xfrm>
          <a:prstGeom prst="rect">
            <a:avLst/>
          </a:prstGeom>
        </p:spPr>
      </p:pic>
      <p:sp>
        <p:nvSpPr>
          <p:cNvPr id="5" name="Rounded Rectangle 4">
            <a:extLst>
              <a:ext uri="{FF2B5EF4-FFF2-40B4-BE49-F238E27FC236}">
                <a16:creationId xmlns:a16="http://schemas.microsoft.com/office/drawing/2014/main" id="{ACD8E387-DF83-EAC6-D0CC-E08A9BA62450}"/>
              </a:ext>
            </a:extLst>
          </p:cNvPr>
          <p:cNvSpPr/>
          <p:nvPr/>
        </p:nvSpPr>
        <p:spPr>
          <a:xfrm>
            <a:off x="817281" y="1613647"/>
            <a:ext cx="10711331" cy="18153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ounded Rectangle 5">
            <a:extLst>
              <a:ext uri="{FF2B5EF4-FFF2-40B4-BE49-F238E27FC236}">
                <a16:creationId xmlns:a16="http://schemas.microsoft.com/office/drawing/2014/main" id="{D882F603-74F8-CC06-D879-B97AE4516677}"/>
              </a:ext>
            </a:extLst>
          </p:cNvPr>
          <p:cNvSpPr/>
          <p:nvPr/>
        </p:nvSpPr>
        <p:spPr>
          <a:xfrm>
            <a:off x="663388" y="4057344"/>
            <a:ext cx="10711331" cy="18153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ounded Rectangle 6">
            <a:extLst>
              <a:ext uri="{FF2B5EF4-FFF2-40B4-BE49-F238E27FC236}">
                <a16:creationId xmlns:a16="http://schemas.microsoft.com/office/drawing/2014/main" id="{CD9D4E6E-C4E4-936F-6613-BB175FC1407A}"/>
              </a:ext>
            </a:extLst>
          </p:cNvPr>
          <p:cNvSpPr/>
          <p:nvPr/>
        </p:nvSpPr>
        <p:spPr>
          <a:xfrm>
            <a:off x="10219765" y="1846729"/>
            <a:ext cx="896470" cy="2510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ounded Rectangle 8">
            <a:extLst>
              <a:ext uri="{FF2B5EF4-FFF2-40B4-BE49-F238E27FC236}">
                <a16:creationId xmlns:a16="http://schemas.microsoft.com/office/drawing/2014/main" id="{DC1DE63D-1F1F-FD68-C7C5-096903492024}"/>
              </a:ext>
            </a:extLst>
          </p:cNvPr>
          <p:cNvSpPr/>
          <p:nvPr/>
        </p:nvSpPr>
        <p:spPr>
          <a:xfrm>
            <a:off x="10219765" y="4202205"/>
            <a:ext cx="896470" cy="2510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Slide Number Placeholder 9">
            <a:extLst>
              <a:ext uri="{FF2B5EF4-FFF2-40B4-BE49-F238E27FC236}">
                <a16:creationId xmlns:a16="http://schemas.microsoft.com/office/drawing/2014/main" id="{317B3262-A3FB-12D4-D4B9-38AEF93C446D}"/>
              </a:ext>
            </a:extLst>
          </p:cNvPr>
          <p:cNvSpPr>
            <a:spLocks noGrp="1"/>
          </p:cNvSpPr>
          <p:nvPr>
            <p:ph type="sldNum" sz="quarter" idx="12"/>
          </p:nvPr>
        </p:nvSpPr>
        <p:spPr/>
        <p:txBody>
          <a:bodyPr/>
          <a:lstStyle/>
          <a:p>
            <a:fld id="{4C0B9B7A-17AE-9845-947F-3C8F3590919D}" type="slidenum">
              <a:rPr lang="en-US" smtClean="0"/>
              <a:t>27</a:t>
            </a:fld>
            <a:endParaRPr lang="en-US"/>
          </a:p>
        </p:txBody>
      </p:sp>
      <p:sp>
        <p:nvSpPr>
          <p:cNvPr id="2" name="TextBox 1">
            <a:extLst>
              <a:ext uri="{FF2B5EF4-FFF2-40B4-BE49-F238E27FC236}">
                <a16:creationId xmlns:a16="http://schemas.microsoft.com/office/drawing/2014/main" id="{48B894E0-DC31-2FE0-FFA6-73E707FE5477}"/>
              </a:ext>
            </a:extLst>
          </p:cNvPr>
          <p:cNvSpPr txBox="1"/>
          <p:nvPr/>
        </p:nvSpPr>
        <p:spPr>
          <a:xfrm>
            <a:off x="708212" y="6165424"/>
            <a:ext cx="10775575" cy="523220"/>
          </a:xfrm>
          <a:prstGeom prst="rect">
            <a:avLst/>
          </a:prstGeom>
          <a:noFill/>
        </p:spPr>
        <p:txBody>
          <a:bodyPr wrap="square">
            <a:spAutoFit/>
          </a:bodyPr>
          <a:lstStyle/>
          <a:p>
            <a:r>
              <a:rPr lang="en-GB" sz="1400" b="0" i="0" u="none" strike="noStrike" dirty="0">
                <a:solidFill>
                  <a:srgbClr val="222222"/>
                </a:solidFill>
                <a:effectLst/>
              </a:rPr>
              <a:t>Waseem, Z., Thorne, J., &amp; </a:t>
            </a:r>
            <a:r>
              <a:rPr lang="en-GB" sz="1400" b="0" i="0" u="none" strike="noStrike" dirty="0" err="1">
                <a:solidFill>
                  <a:srgbClr val="222222"/>
                </a:solidFill>
                <a:effectLst/>
              </a:rPr>
              <a:t>Bingel</a:t>
            </a:r>
            <a:r>
              <a:rPr lang="en-GB" sz="1400" b="0" i="0" u="none" strike="noStrike" dirty="0">
                <a:solidFill>
                  <a:srgbClr val="222222"/>
                </a:solidFill>
                <a:effectLst/>
              </a:rPr>
              <a:t>, J. (2018). Bridging the gaps: Multi task learning for domain transfer of hate speech detection. </a:t>
            </a:r>
            <a:r>
              <a:rPr lang="en-GB" sz="1400" b="0" i="1" u="none" strike="noStrike" dirty="0">
                <a:solidFill>
                  <a:srgbClr val="222222"/>
                </a:solidFill>
                <a:effectLst/>
              </a:rPr>
              <a:t>Online harassment</a:t>
            </a:r>
            <a:r>
              <a:rPr lang="en-GB" sz="1400" b="0" i="0" u="none" strike="noStrike" dirty="0">
                <a:solidFill>
                  <a:srgbClr val="222222"/>
                </a:solidFill>
                <a:effectLst/>
              </a:rPr>
              <a:t>, 29-55.</a:t>
            </a:r>
            <a:endParaRPr lang="en-NL" sz="1400" dirty="0"/>
          </a:p>
        </p:txBody>
      </p:sp>
    </p:spTree>
    <p:extLst>
      <p:ext uri="{BB962C8B-B14F-4D97-AF65-F5344CB8AC3E}">
        <p14:creationId xmlns:p14="http://schemas.microsoft.com/office/powerpoint/2010/main" val="10006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34900E9E-7234-7C15-F7E8-2C482045D085}"/>
              </a:ext>
            </a:extLst>
          </p:cNvPr>
          <p:cNvSpPr>
            <a:spLocks noGrp="1"/>
          </p:cNvSpPr>
          <p:nvPr>
            <p:ph type="body" sz="quarter" idx="11"/>
          </p:nvPr>
        </p:nvSpPr>
        <p:spPr>
          <a:xfrm>
            <a:off x="762000" y="1460810"/>
            <a:ext cx="6553200" cy="4114490"/>
          </a:xfrm>
        </p:spPr>
        <p:txBody>
          <a:bodyPr>
            <a:normAutofit/>
          </a:bodyPr>
          <a:lstStyle/>
          <a:p>
            <a:r>
              <a:rPr lang="en-NL" dirty="0"/>
              <a:t>Data: </a:t>
            </a:r>
            <a:r>
              <a:rPr lang="en-NL" b="0" dirty="0"/>
              <a:t>Waseem &amp; Hovy (2016), 25k annotated tweets (Davidson et al, 2017; Twitter </a:t>
            </a:r>
            <a:r>
              <a:rPr lang="en-GB" b="0" dirty="0"/>
              <a:t>user guidelines</a:t>
            </a:r>
            <a:r>
              <a:rPr lang="en-NL" b="0" dirty="0"/>
              <a:t>)</a:t>
            </a:r>
          </a:p>
          <a:p>
            <a:r>
              <a:rPr lang="en-NL" dirty="0"/>
              <a:t>Best method: </a:t>
            </a:r>
            <a:r>
              <a:rPr lang="en-US" b="0" dirty="0"/>
              <a:t>BERT + CNN</a:t>
            </a:r>
            <a:endParaRPr lang="en-NL" b="0" dirty="0">
              <a:sym typeface="Wingdings" pitchFamily="2" charset="2"/>
            </a:endParaRPr>
          </a:p>
          <a:p>
            <a:r>
              <a:rPr lang="en-NL" b="0" dirty="0"/>
              <a:t>Each layer of the transformer gives an output </a:t>
            </a:r>
            <a:r>
              <a:rPr lang="en-NL" b="0" dirty="0">
                <a:sym typeface="Wingdings" pitchFamily="2" charset="2"/>
              </a:rPr>
              <a:t> CNN </a:t>
            </a:r>
            <a:endParaRPr lang="en-NL" b="0" dirty="0"/>
          </a:p>
          <a:p>
            <a:r>
              <a:rPr lang="en-NL" dirty="0">
                <a:sym typeface="Wingdings" pitchFamily="2" charset="2"/>
              </a:rPr>
              <a:t>Preprocessing</a:t>
            </a:r>
            <a:r>
              <a:rPr lang="en-NL" b="0" dirty="0">
                <a:sym typeface="Wingdings" pitchFamily="2" charset="2"/>
              </a:rPr>
              <a:t>: Replacing usernames, elongated words, hashtags; remove punctuation</a:t>
            </a:r>
          </a:p>
          <a:p>
            <a:r>
              <a:rPr lang="en-NL" dirty="0">
                <a:sym typeface="Wingdings" pitchFamily="2" charset="2"/>
              </a:rPr>
              <a:t>Results: </a:t>
            </a:r>
            <a:endParaRPr lang="en-NL" b="0" dirty="0">
              <a:sym typeface="Wingdings" pitchFamily="2" charset="2"/>
            </a:endParaRPr>
          </a:p>
        </p:txBody>
      </p:sp>
      <p:sp>
        <p:nvSpPr>
          <p:cNvPr id="4" name="Title 3">
            <a:extLst>
              <a:ext uri="{FF2B5EF4-FFF2-40B4-BE49-F238E27FC236}">
                <a16:creationId xmlns:a16="http://schemas.microsoft.com/office/drawing/2014/main" id="{2532F463-5D04-4539-3570-058F3C1D298F}"/>
              </a:ext>
            </a:extLst>
          </p:cNvPr>
          <p:cNvSpPr>
            <a:spLocks noGrp="1"/>
          </p:cNvSpPr>
          <p:nvPr>
            <p:ph type="title"/>
          </p:nvPr>
        </p:nvSpPr>
        <p:spPr>
          <a:xfrm>
            <a:off x="762000" y="715961"/>
            <a:ext cx="9385610" cy="756001"/>
          </a:xfrm>
        </p:spPr>
        <p:txBody>
          <a:bodyPr>
            <a:normAutofit/>
          </a:bodyPr>
          <a:lstStyle/>
          <a:p>
            <a:r>
              <a:rPr lang="en-NL" sz="3200" dirty="0"/>
              <a:t>BERT for Hate Speech</a:t>
            </a:r>
          </a:p>
        </p:txBody>
      </p:sp>
      <p:pic>
        <p:nvPicPr>
          <p:cNvPr id="3" name="Picture 2">
            <a:extLst>
              <a:ext uri="{FF2B5EF4-FFF2-40B4-BE49-F238E27FC236}">
                <a16:creationId xmlns:a16="http://schemas.microsoft.com/office/drawing/2014/main" id="{3F4A64B8-3C47-EDFC-F592-94A0A84FCB11}"/>
              </a:ext>
            </a:extLst>
          </p:cNvPr>
          <p:cNvPicPr>
            <a:picLocks noChangeAspect="1"/>
          </p:cNvPicPr>
          <p:nvPr/>
        </p:nvPicPr>
        <p:blipFill rotWithShape="1">
          <a:blip r:embed="rId3"/>
          <a:srcRect t="2268" b="4422"/>
          <a:stretch/>
        </p:blipFill>
        <p:spPr>
          <a:xfrm>
            <a:off x="762000" y="3829925"/>
            <a:ext cx="5970494" cy="2260853"/>
          </a:xfrm>
          <a:prstGeom prst="rect">
            <a:avLst/>
          </a:prstGeom>
        </p:spPr>
      </p:pic>
      <p:pic>
        <p:nvPicPr>
          <p:cNvPr id="5" name="Picture 4">
            <a:extLst>
              <a:ext uri="{FF2B5EF4-FFF2-40B4-BE49-F238E27FC236}">
                <a16:creationId xmlns:a16="http://schemas.microsoft.com/office/drawing/2014/main" id="{8522045A-2E26-EF08-EE13-E4749390F8A3}"/>
              </a:ext>
            </a:extLst>
          </p:cNvPr>
          <p:cNvPicPr>
            <a:picLocks noChangeAspect="1"/>
          </p:cNvPicPr>
          <p:nvPr/>
        </p:nvPicPr>
        <p:blipFill>
          <a:blip r:embed="rId4"/>
          <a:stretch>
            <a:fillRect/>
          </a:stretch>
        </p:blipFill>
        <p:spPr>
          <a:xfrm>
            <a:off x="7650384" y="1424654"/>
            <a:ext cx="4242399" cy="4266992"/>
          </a:xfrm>
          <a:prstGeom prst="rect">
            <a:avLst/>
          </a:prstGeom>
        </p:spPr>
      </p:pic>
      <p:sp>
        <p:nvSpPr>
          <p:cNvPr id="2" name="TextBox 1">
            <a:extLst>
              <a:ext uri="{FF2B5EF4-FFF2-40B4-BE49-F238E27FC236}">
                <a16:creationId xmlns:a16="http://schemas.microsoft.com/office/drawing/2014/main" id="{5423CE3B-7FE0-3108-08B6-F63D24E496B3}"/>
              </a:ext>
            </a:extLst>
          </p:cNvPr>
          <p:cNvSpPr txBox="1"/>
          <p:nvPr/>
        </p:nvSpPr>
        <p:spPr>
          <a:xfrm>
            <a:off x="299218" y="6283858"/>
            <a:ext cx="11892782" cy="523220"/>
          </a:xfrm>
          <a:prstGeom prst="rect">
            <a:avLst/>
          </a:prstGeom>
          <a:noFill/>
        </p:spPr>
        <p:txBody>
          <a:bodyPr wrap="square" rtlCol="0">
            <a:spAutoFit/>
          </a:bodyPr>
          <a:lstStyle/>
          <a:p>
            <a:r>
              <a:rPr lang="en-GB" sz="1400" b="0" i="0" u="none" strike="noStrike" dirty="0" err="1">
                <a:solidFill>
                  <a:srgbClr val="222222"/>
                </a:solidFill>
                <a:effectLst/>
              </a:rPr>
              <a:t>Mozafari</a:t>
            </a:r>
            <a:r>
              <a:rPr lang="en-GB" sz="1400" b="0" i="0" u="none" strike="noStrike" dirty="0">
                <a:solidFill>
                  <a:srgbClr val="222222"/>
                </a:solidFill>
                <a:effectLst/>
              </a:rPr>
              <a:t>, M., </a:t>
            </a:r>
            <a:r>
              <a:rPr lang="en-GB" sz="1400" b="0" i="0" u="none" strike="noStrike" dirty="0" err="1">
                <a:solidFill>
                  <a:srgbClr val="222222"/>
                </a:solidFill>
                <a:effectLst/>
              </a:rPr>
              <a:t>Farahbakhsh</a:t>
            </a:r>
            <a:r>
              <a:rPr lang="en-GB" sz="1400" b="0" i="0" u="none" strike="noStrike" dirty="0">
                <a:solidFill>
                  <a:srgbClr val="222222"/>
                </a:solidFill>
                <a:effectLst/>
              </a:rPr>
              <a:t>, R., &amp; </a:t>
            </a:r>
            <a:r>
              <a:rPr lang="en-GB" sz="1400" b="0" i="0" u="none" strike="noStrike" dirty="0" err="1">
                <a:solidFill>
                  <a:srgbClr val="222222"/>
                </a:solidFill>
                <a:effectLst/>
              </a:rPr>
              <a:t>Crespi</a:t>
            </a:r>
            <a:r>
              <a:rPr lang="en-GB" sz="1400" b="0" i="0" u="none" strike="noStrike" dirty="0">
                <a:solidFill>
                  <a:srgbClr val="222222"/>
                </a:solidFill>
                <a:effectLst/>
              </a:rPr>
              <a:t>, N. (2020). A BERT-based transfer learning approach for hate speech detection in online social media. In </a:t>
            </a:r>
            <a:r>
              <a:rPr lang="en-GB" sz="1400" b="0" i="1" u="none" strike="noStrike" dirty="0">
                <a:solidFill>
                  <a:srgbClr val="222222"/>
                </a:solidFill>
                <a:effectLst/>
              </a:rPr>
              <a:t>the 8th International Conference on Complex Networks and Their Applications.</a:t>
            </a:r>
            <a:r>
              <a:rPr lang="en-GB" sz="1400" b="0" i="0" u="none" strike="noStrike" dirty="0">
                <a:solidFill>
                  <a:srgbClr val="222222"/>
                </a:solidFill>
                <a:effectLst/>
              </a:rPr>
              <a:t> (pp. 928-940). Springer.</a:t>
            </a:r>
            <a:endParaRPr lang="en-NL" sz="1400" dirty="0"/>
          </a:p>
        </p:txBody>
      </p:sp>
    </p:spTree>
    <p:extLst>
      <p:ext uri="{BB962C8B-B14F-4D97-AF65-F5344CB8AC3E}">
        <p14:creationId xmlns:p14="http://schemas.microsoft.com/office/powerpoint/2010/main" val="10421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00F7D1-8B2A-351A-6AF8-0BBF7A82EB0C}"/>
              </a:ext>
            </a:extLst>
          </p:cNvPr>
          <p:cNvPicPr>
            <a:picLocks noChangeAspect="1"/>
          </p:cNvPicPr>
          <p:nvPr/>
        </p:nvPicPr>
        <p:blipFill>
          <a:blip r:embed="rId3"/>
          <a:stretch>
            <a:fillRect/>
          </a:stretch>
        </p:blipFill>
        <p:spPr>
          <a:xfrm>
            <a:off x="2209800" y="1875894"/>
            <a:ext cx="7772400" cy="4020609"/>
          </a:xfrm>
          <a:prstGeom prst="rect">
            <a:avLst/>
          </a:prstGeom>
        </p:spPr>
      </p:pic>
      <p:sp>
        <p:nvSpPr>
          <p:cNvPr id="3" name="Title 3">
            <a:extLst>
              <a:ext uri="{FF2B5EF4-FFF2-40B4-BE49-F238E27FC236}">
                <a16:creationId xmlns:a16="http://schemas.microsoft.com/office/drawing/2014/main" id="{EDD318EE-7E50-0965-F800-654E50190C3D}"/>
              </a:ext>
            </a:extLst>
          </p:cNvPr>
          <p:cNvSpPr>
            <a:spLocks noGrp="1"/>
          </p:cNvSpPr>
          <p:nvPr>
            <p:ph type="title"/>
          </p:nvPr>
        </p:nvSpPr>
        <p:spPr>
          <a:xfrm>
            <a:off x="762000" y="715961"/>
            <a:ext cx="9385610" cy="756001"/>
          </a:xfrm>
        </p:spPr>
        <p:txBody>
          <a:bodyPr>
            <a:normAutofit/>
          </a:bodyPr>
          <a:lstStyle/>
          <a:p>
            <a:r>
              <a:rPr lang="en-NL" sz="3200" dirty="0"/>
              <a:t>BERT for Hate Speech</a:t>
            </a:r>
          </a:p>
        </p:txBody>
      </p:sp>
      <p:sp>
        <p:nvSpPr>
          <p:cNvPr id="4" name="TextBox 3">
            <a:extLst>
              <a:ext uri="{FF2B5EF4-FFF2-40B4-BE49-F238E27FC236}">
                <a16:creationId xmlns:a16="http://schemas.microsoft.com/office/drawing/2014/main" id="{65A9C4BB-72D2-098D-F05D-E832F7DD50CF}"/>
              </a:ext>
            </a:extLst>
          </p:cNvPr>
          <p:cNvSpPr txBox="1"/>
          <p:nvPr/>
        </p:nvSpPr>
        <p:spPr>
          <a:xfrm>
            <a:off x="299218" y="6211669"/>
            <a:ext cx="11892782" cy="523220"/>
          </a:xfrm>
          <a:prstGeom prst="rect">
            <a:avLst/>
          </a:prstGeom>
          <a:noFill/>
        </p:spPr>
        <p:txBody>
          <a:bodyPr wrap="square" rtlCol="0">
            <a:spAutoFit/>
          </a:bodyPr>
          <a:lstStyle/>
          <a:p>
            <a:r>
              <a:rPr lang="en-GB" sz="1400" b="0" i="0" u="none" strike="noStrike" dirty="0" err="1">
                <a:solidFill>
                  <a:srgbClr val="222222"/>
                </a:solidFill>
                <a:effectLst/>
              </a:rPr>
              <a:t>Mozafari</a:t>
            </a:r>
            <a:r>
              <a:rPr lang="en-GB" sz="1400" b="0" i="0" u="none" strike="noStrike" dirty="0">
                <a:solidFill>
                  <a:srgbClr val="222222"/>
                </a:solidFill>
                <a:effectLst/>
              </a:rPr>
              <a:t>, M., </a:t>
            </a:r>
            <a:r>
              <a:rPr lang="en-GB" sz="1400" b="0" i="0" u="none" strike="noStrike" dirty="0" err="1">
                <a:solidFill>
                  <a:srgbClr val="222222"/>
                </a:solidFill>
                <a:effectLst/>
              </a:rPr>
              <a:t>Farahbakhsh</a:t>
            </a:r>
            <a:r>
              <a:rPr lang="en-GB" sz="1400" b="0" i="0" u="none" strike="noStrike" dirty="0">
                <a:solidFill>
                  <a:srgbClr val="222222"/>
                </a:solidFill>
                <a:effectLst/>
              </a:rPr>
              <a:t>, R., &amp; </a:t>
            </a:r>
            <a:r>
              <a:rPr lang="en-GB" sz="1400" b="0" i="0" u="none" strike="noStrike" dirty="0" err="1">
                <a:solidFill>
                  <a:srgbClr val="222222"/>
                </a:solidFill>
                <a:effectLst/>
              </a:rPr>
              <a:t>Crespi</a:t>
            </a:r>
            <a:r>
              <a:rPr lang="en-GB" sz="1400" b="0" i="0" u="none" strike="noStrike" dirty="0">
                <a:solidFill>
                  <a:srgbClr val="222222"/>
                </a:solidFill>
                <a:effectLst/>
              </a:rPr>
              <a:t>, N. (2020). A BERT-based transfer learning approach for hate speech detection in online social media. In </a:t>
            </a:r>
            <a:r>
              <a:rPr lang="en-GB" sz="1400" b="0" i="1" u="none" strike="noStrike" dirty="0">
                <a:solidFill>
                  <a:srgbClr val="222222"/>
                </a:solidFill>
                <a:effectLst/>
              </a:rPr>
              <a:t>the 8th International Conference on Complex Networks and Their Applications.</a:t>
            </a:r>
            <a:r>
              <a:rPr lang="en-GB" sz="1400" b="0" i="0" u="none" strike="noStrike" dirty="0">
                <a:solidFill>
                  <a:srgbClr val="222222"/>
                </a:solidFill>
                <a:effectLst/>
              </a:rPr>
              <a:t> (pp. 928-940). Springer.</a:t>
            </a:r>
            <a:endParaRPr lang="en-NL" sz="1400" dirty="0"/>
          </a:p>
        </p:txBody>
      </p:sp>
    </p:spTree>
    <p:extLst>
      <p:ext uri="{BB962C8B-B14F-4D97-AF65-F5344CB8AC3E}">
        <p14:creationId xmlns:p14="http://schemas.microsoft.com/office/powerpoint/2010/main" val="2697175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A collection of text mining applications</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dirty="0"/>
              <a:t>Can you think </a:t>
            </a:r>
            <a:r>
              <a:rPr lang="en-NL" sz="4000" b="0" dirty="0"/>
              <a:t>of some text mining applications?</a:t>
            </a:r>
          </a:p>
        </p:txBody>
      </p:sp>
      <p:sp>
        <p:nvSpPr>
          <p:cNvPr id="4" name="Slide Number Placeholder 3">
            <a:extLst>
              <a:ext uri="{FF2B5EF4-FFF2-40B4-BE49-F238E27FC236}">
                <a16:creationId xmlns:a16="http://schemas.microsoft.com/office/drawing/2014/main" id="{07D6F78E-12A8-E2F3-B120-DFF697277FA9}"/>
              </a:ext>
            </a:extLst>
          </p:cNvPr>
          <p:cNvSpPr>
            <a:spLocks noGrp="1"/>
          </p:cNvSpPr>
          <p:nvPr>
            <p:ph type="sldNum" sz="quarter" idx="12"/>
          </p:nvPr>
        </p:nvSpPr>
        <p:spPr/>
        <p:txBody>
          <a:bodyPr/>
          <a:lstStyle/>
          <a:p>
            <a:fld id="{4C0B9B7A-17AE-9845-947F-3C8F3590919D}" type="slidenum">
              <a:rPr lang="en-US" smtClean="0"/>
              <a:t>3</a:t>
            </a:fld>
            <a:endParaRPr lang="en-US"/>
          </a:p>
        </p:txBody>
      </p:sp>
    </p:spTree>
    <p:extLst>
      <p:ext uri="{BB962C8B-B14F-4D97-AF65-F5344CB8AC3E}">
        <p14:creationId xmlns:p14="http://schemas.microsoft.com/office/powerpoint/2010/main" val="2465503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3C5B6-A503-A268-9C1D-E307F27A3352}"/>
              </a:ext>
            </a:extLst>
          </p:cNvPr>
          <p:cNvSpPr>
            <a:spLocks noGrp="1"/>
          </p:cNvSpPr>
          <p:nvPr>
            <p:ph type="title"/>
          </p:nvPr>
        </p:nvSpPr>
        <p:spPr/>
        <p:txBody>
          <a:bodyPr>
            <a:normAutofit/>
          </a:bodyPr>
          <a:lstStyle/>
          <a:p>
            <a:r>
              <a:rPr lang="en-NL" dirty="0"/>
              <a:t>Application of Text Clustering  in Media</a:t>
            </a:r>
          </a:p>
        </p:txBody>
      </p:sp>
      <p:pic>
        <p:nvPicPr>
          <p:cNvPr id="4" name="Picture 3">
            <a:extLst>
              <a:ext uri="{FF2B5EF4-FFF2-40B4-BE49-F238E27FC236}">
                <a16:creationId xmlns:a16="http://schemas.microsoft.com/office/drawing/2014/main" id="{3F23479B-A145-F406-B0B0-521132EA0B67}"/>
              </a:ext>
            </a:extLst>
          </p:cNvPr>
          <p:cNvPicPr>
            <a:picLocks noChangeAspect="1"/>
          </p:cNvPicPr>
          <p:nvPr/>
        </p:nvPicPr>
        <p:blipFill>
          <a:blip r:embed="rId2"/>
          <a:stretch>
            <a:fillRect/>
          </a:stretch>
        </p:blipFill>
        <p:spPr>
          <a:xfrm>
            <a:off x="762001" y="1719418"/>
            <a:ext cx="7569200" cy="1878825"/>
          </a:xfrm>
          <a:prstGeom prst="rect">
            <a:avLst/>
          </a:prstGeom>
        </p:spPr>
      </p:pic>
      <p:pic>
        <p:nvPicPr>
          <p:cNvPr id="5" name="Picture 4">
            <a:extLst>
              <a:ext uri="{FF2B5EF4-FFF2-40B4-BE49-F238E27FC236}">
                <a16:creationId xmlns:a16="http://schemas.microsoft.com/office/drawing/2014/main" id="{3E0CD7CA-91B6-D948-49F3-F9D2ADCD740B}"/>
              </a:ext>
            </a:extLst>
          </p:cNvPr>
          <p:cNvPicPr>
            <a:picLocks noChangeAspect="1"/>
          </p:cNvPicPr>
          <p:nvPr/>
        </p:nvPicPr>
        <p:blipFill>
          <a:blip r:embed="rId3"/>
          <a:stretch>
            <a:fillRect/>
          </a:stretch>
        </p:blipFill>
        <p:spPr>
          <a:xfrm>
            <a:off x="762000" y="4136316"/>
            <a:ext cx="7569200" cy="2108200"/>
          </a:xfrm>
          <a:prstGeom prst="rect">
            <a:avLst/>
          </a:prstGeom>
        </p:spPr>
      </p:pic>
    </p:spTree>
    <p:extLst>
      <p:ext uri="{BB962C8B-B14F-4D97-AF65-F5344CB8AC3E}">
        <p14:creationId xmlns:p14="http://schemas.microsoft.com/office/powerpoint/2010/main" val="36183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AD7D4B10-8489-1F75-1EF6-E0680C9CC731}"/>
              </a:ext>
            </a:extLst>
          </p:cNvPr>
          <p:cNvSpPr>
            <a:spLocks noGrp="1"/>
          </p:cNvSpPr>
          <p:nvPr>
            <p:ph type="body" sz="quarter" idx="11"/>
          </p:nvPr>
        </p:nvSpPr>
        <p:spPr>
          <a:xfrm>
            <a:off x="762000" y="1460811"/>
            <a:ext cx="10896600" cy="4681229"/>
          </a:xfrm>
        </p:spPr>
        <p:txBody>
          <a:bodyPr>
            <a:normAutofit lnSpcReduction="10000"/>
          </a:bodyPr>
          <a:lstStyle/>
          <a:p>
            <a:r>
              <a:rPr lang="en-NL" sz="2400" dirty="0"/>
              <a:t>Question: </a:t>
            </a:r>
          </a:p>
          <a:p>
            <a:r>
              <a:rPr lang="en-NL" sz="2400" b="0" dirty="0"/>
              <a:t>- </a:t>
            </a:r>
            <a:r>
              <a:rPr lang="en-GB" sz="2400" b="0" dirty="0"/>
              <a:t>To </a:t>
            </a:r>
            <a:r>
              <a:rPr lang="en-GB" sz="2400" b="0" dirty="0">
                <a:sym typeface="Wingdings" pitchFamily="2" charset="2"/>
              </a:rPr>
              <a:t>what extent is the WAR figurative frame and the conventional metaphor DISEASE TREATMENT IS WAR used to talk about Covid-19 on Twitter? </a:t>
            </a:r>
          </a:p>
          <a:p>
            <a:r>
              <a:rPr lang="en-GB" sz="2400" b="0" dirty="0">
                <a:sym typeface="Wingdings" pitchFamily="2" charset="2"/>
              </a:rPr>
              <a:t>- Which lexical units are used within this metaphorical frame and which lexical units are not?</a:t>
            </a:r>
          </a:p>
          <a:p>
            <a:r>
              <a:rPr lang="en-NL" sz="2400" b="0" dirty="0">
                <a:sym typeface="Wingdings" pitchFamily="2" charset="2"/>
              </a:rPr>
              <a:t>- Framing of WAR (fight, combat, battle), STORM (wave, storm, cloud), MONSTER (evil, horror, killer) or TSUNAMI (wave, tragedy, catastrophe).</a:t>
            </a:r>
          </a:p>
          <a:p>
            <a:endParaRPr lang="en-NL" sz="2400" b="0" dirty="0">
              <a:sym typeface="Wingdings" pitchFamily="2" charset="2"/>
            </a:endParaRPr>
          </a:p>
          <a:p>
            <a:r>
              <a:rPr lang="en-NL" sz="2400" dirty="0"/>
              <a:t>Data: </a:t>
            </a:r>
            <a:r>
              <a:rPr lang="en-NL" sz="2400" b="0" dirty="0"/>
              <a:t>Twitter around #Covid-19 (80 hashtags) - </a:t>
            </a:r>
            <a:r>
              <a:rPr lang="en-GB" sz="2400" b="0" dirty="0"/>
              <a:t>25.000 tweets per day</a:t>
            </a:r>
            <a:endParaRPr lang="en-NL" sz="2400" b="0" dirty="0"/>
          </a:p>
          <a:p>
            <a:r>
              <a:rPr lang="en-NL" sz="2400" dirty="0"/>
              <a:t>Method: </a:t>
            </a:r>
            <a:r>
              <a:rPr lang="en-US" sz="2400" b="0" dirty="0"/>
              <a:t>LDA (4 and 16 topics) + correlation of topics with frames</a:t>
            </a:r>
            <a:endParaRPr lang="en-NL" sz="2400" b="0" dirty="0">
              <a:sym typeface="Wingdings" pitchFamily="2" charset="2"/>
            </a:endParaRPr>
          </a:p>
          <a:p>
            <a:r>
              <a:rPr lang="en-NL" sz="2400" dirty="0">
                <a:sym typeface="Wingdings" pitchFamily="2" charset="2"/>
              </a:rPr>
              <a:t>Preprocessing</a:t>
            </a:r>
            <a:r>
              <a:rPr lang="en-NL" sz="2400" b="0" dirty="0">
                <a:sym typeface="Wingdings" pitchFamily="2" charset="2"/>
              </a:rPr>
              <a:t>: Remove stop words, remove covid, remove tokes with less than 3 characters</a:t>
            </a:r>
          </a:p>
          <a:p>
            <a:endParaRPr lang="en-NL" b="0" dirty="0">
              <a:sym typeface="Wingdings" pitchFamily="2" charset="2"/>
            </a:endParaRPr>
          </a:p>
          <a:p>
            <a:endParaRPr lang="en-NL" b="0" dirty="0">
              <a:sym typeface="Wingdings" pitchFamily="2" charset="2"/>
            </a:endParaRPr>
          </a:p>
        </p:txBody>
      </p:sp>
      <p:sp>
        <p:nvSpPr>
          <p:cNvPr id="4" name="Title 3">
            <a:extLst>
              <a:ext uri="{FF2B5EF4-FFF2-40B4-BE49-F238E27FC236}">
                <a16:creationId xmlns:a16="http://schemas.microsoft.com/office/drawing/2014/main" id="{03276DDD-304A-42C0-E489-2972E985B6D1}"/>
              </a:ext>
            </a:extLst>
          </p:cNvPr>
          <p:cNvSpPr>
            <a:spLocks noGrp="1"/>
          </p:cNvSpPr>
          <p:nvPr>
            <p:ph type="title"/>
          </p:nvPr>
        </p:nvSpPr>
        <p:spPr>
          <a:xfrm>
            <a:off x="761999" y="715961"/>
            <a:ext cx="10098505" cy="566739"/>
          </a:xfrm>
        </p:spPr>
        <p:txBody>
          <a:bodyPr>
            <a:normAutofit fontScale="90000"/>
          </a:bodyPr>
          <a:lstStyle/>
          <a:p>
            <a:r>
              <a:rPr lang="en-NL" dirty="0"/>
              <a:t>COVID pandemic (Wicke &amp; Bolognesi 2020)</a:t>
            </a:r>
          </a:p>
        </p:txBody>
      </p:sp>
    </p:spTree>
    <p:extLst>
      <p:ext uri="{BB962C8B-B14F-4D97-AF65-F5344CB8AC3E}">
        <p14:creationId xmlns:p14="http://schemas.microsoft.com/office/powerpoint/2010/main" val="238032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A736E686-1C4E-1AD3-8290-CDA968F24683}"/>
              </a:ext>
            </a:extLst>
          </p:cNvPr>
          <p:cNvSpPr>
            <a:spLocks noGrp="1"/>
          </p:cNvSpPr>
          <p:nvPr>
            <p:ph type="title"/>
          </p:nvPr>
        </p:nvSpPr>
        <p:spPr>
          <a:xfrm>
            <a:off x="761999" y="715961"/>
            <a:ext cx="10098505" cy="566739"/>
          </a:xfrm>
        </p:spPr>
        <p:txBody>
          <a:bodyPr>
            <a:normAutofit fontScale="90000"/>
          </a:bodyPr>
          <a:lstStyle/>
          <a:p>
            <a:r>
              <a:rPr lang="en-NL" dirty="0"/>
              <a:t>COVID pandemic (Wicke &amp; Bolognesi 2020)</a:t>
            </a:r>
          </a:p>
        </p:txBody>
      </p:sp>
      <p:pic>
        <p:nvPicPr>
          <p:cNvPr id="3076" name="Picture 4" descr="thumbnail">
            <a:extLst>
              <a:ext uri="{FF2B5EF4-FFF2-40B4-BE49-F238E27FC236}">
                <a16:creationId xmlns:a16="http://schemas.microsoft.com/office/drawing/2014/main" id="{E31660E8-20B9-37BE-2043-00BFE841F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504" y="1282700"/>
            <a:ext cx="4064000" cy="30607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8E56403-DBEC-9831-CB92-93A56D3032B2}"/>
              </a:ext>
            </a:extLst>
          </p:cNvPr>
          <p:cNvPicPr>
            <a:picLocks noChangeAspect="1"/>
          </p:cNvPicPr>
          <p:nvPr/>
        </p:nvPicPr>
        <p:blipFill>
          <a:blip r:embed="rId4"/>
          <a:stretch>
            <a:fillRect/>
          </a:stretch>
        </p:blipFill>
        <p:spPr>
          <a:xfrm>
            <a:off x="974013" y="1477138"/>
            <a:ext cx="4837238" cy="4953001"/>
          </a:xfrm>
          <a:prstGeom prst="rect">
            <a:avLst/>
          </a:prstGeom>
        </p:spPr>
      </p:pic>
      <p:sp>
        <p:nvSpPr>
          <p:cNvPr id="9" name="TextBox 8">
            <a:extLst>
              <a:ext uri="{FF2B5EF4-FFF2-40B4-BE49-F238E27FC236}">
                <a16:creationId xmlns:a16="http://schemas.microsoft.com/office/drawing/2014/main" id="{A9D36042-7FDE-C268-6808-48AB7A106B57}"/>
              </a:ext>
            </a:extLst>
          </p:cNvPr>
          <p:cNvSpPr txBox="1"/>
          <p:nvPr/>
        </p:nvSpPr>
        <p:spPr>
          <a:xfrm>
            <a:off x="6667621" y="4559637"/>
            <a:ext cx="4837237" cy="1200329"/>
          </a:xfrm>
          <a:prstGeom prst="rect">
            <a:avLst/>
          </a:prstGeom>
          <a:noFill/>
        </p:spPr>
        <p:txBody>
          <a:bodyPr wrap="square" rtlCol="0">
            <a:spAutoFit/>
          </a:bodyPr>
          <a:lstStyle/>
          <a:p>
            <a:r>
              <a:rPr lang="en-GB" b="1" dirty="0">
                <a:solidFill>
                  <a:srgbClr val="202020"/>
                </a:solidFill>
                <a:latin typeface="Helvetica" pitchFamily="2" charset="0"/>
              </a:rPr>
              <a:t>LDA-predicted average probability of WAR term contributing to one of 4 topics.</a:t>
            </a:r>
          </a:p>
          <a:p>
            <a:endParaRPr lang="en-GB" b="1" dirty="0">
              <a:solidFill>
                <a:srgbClr val="202020"/>
              </a:solidFill>
              <a:latin typeface="Helvetica" pitchFamily="2" charset="0"/>
            </a:endParaRPr>
          </a:p>
          <a:p>
            <a:endParaRPr lang="en-NL" dirty="0"/>
          </a:p>
        </p:txBody>
      </p:sp>
      <p:sp>
        <p:nvSpPr>
          <p:cNvPr id="2" name="TextBox 1">
            <a:extLst>
              <a:ext uri="{FF2B5EF4-FFF2-40B4-BE49-F238E27FC236}">
                <a16:creationId xmlns:a16="http://schemas.microsoft.com/office/drawing/2014/main" id="{73A82308-053A-7003-8005-152AF9DD252E}"/>
              </a:ext>
            </a:extLst>
          </p:cNvPr>
          <p:cNvSpPr txBox="1"/>
          <p:nvPr/>
        </p:nvSpPr>
        <p:spPr>
          <a:xfrm>
            <a:off x="7007607" y="5575300"/>
            <a:ext cx="3641793" cy="646331"/>
          </a:xfrm>
          <a:prstGeom prst="rect">
            <a:avLst/>
          </a:prstGeom>
          <a:noFill/>
        </p:spPr>
        <p:txBody>
          <a:bodyPr wrap="square" rtlCol="0">
            <a:spAutoFit/>
          </a:bodyPr>
          <a:lstStyle/>
          <a:p>
            <a:r>
              <a:rPr lang="en-GB" sz="1800" b="0" dirty="0">
                <a:sym typeface="Wingdings" pitchFamily="2" charset="2"/>
              </a:rPr>
              <a:t>The results show that 5.32% of all tweets contain war-related terms </a:t>
            </a:r>
          </a:p>
        </p:txBody>
      </p:sp>
    </p:spTree>
    <p:extLst>
      <p:ext uri="{BB962C8B-B14F-4D97-AF65-F5344CB8AC3E}">
        <p14:creationId xmlns:p14="http://schemas.microsoft.com/office/powerpoint/2010/main" val="347183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76DDD-304A-42C0-E489-2972E985B6D1}"/>
              </a:ext>
            </a:extLst>
          </p:cNvPr>
          <p:cNvSpPr>
            <a:spLocks noGrp="1"/>
          </p:cNvSpPr>
          <p:nvPr>
            <p:ph type="title"/>
          </p:nvPr>
        </p:nvSpPr>
        <p:spPr>
          <a:xfrm>
            <a:off x="762000" y="715961"/>
            <a:ext cx="10869168" cy="1189038"/>
          </a:xfrm>
        </p:spPr>
        <p:txBody>
          <a:bodyPr>
            <a:normAutofit/>
          </a:bodyPr>
          <a:lstStyle/>
          <a:p>
            <a:r>
              <a:rPr lang="en-NL" sz="2800" dirty="0"/>
              <a:t>Refugees crisis (Heidenreich, Lind, Eberl &amp; Boomgaarden, 2019)</a:t>
            </a:r>
          </a:p>
        </p:txBody>
      </p:sp>
      <p:sp>
        <p:nvSpPr>
          <p:cNvPr id="8" name="Text Placeholder 1">
            <a:extLst>
              <a:ext uri="{FF2B5EF4-FFF2-40B4-BE49-F238E27FC236}">
                <a16:creationId xmlns:a16="http://schemas.microsoft.com/office/drawing/2014/main" id="{EA6AF5F6-3FC6-384A-59AC-F6775AAFA778}"/>
              </a:ext>
            </a:extLst>
          </p:cNvPr>
          <p:cNvSpPr txBox="1">
            <a:spLocks/>
          </p:cNvSpPr>
          <p:nvPr/>
        </p:nvSpPr>
        <p:spPr>
          <a:xfrm>
            <a:off x="762000" y="1438556"/>
            <a:ext cx="10869168" cy="30149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Data: </a:t>
            </a:r>
            <a:r>
              <a:rPr lang="en-NL" b="0" dirty="0"/>
              <a:t>130k articles from 24 news outlets</a:t>
            </a:r>
          </a:p>
          <a:p>
            <a:r>
              <a:rPr lang="en-NL" dirty="0"/>
              <a:t>Method: </a:t>
            </a:r>
            <a:r>
              <a:rPr lang="en-US" b="0" dirty="0"/>
              <a:t>LDA (10 topics per country) + manual labeling.</a:t>
            </a:r>
            <a:endParaRPr lang="en-NL" b="0" dirty="0">
              <a:sym typeface="Wingdings" pitchFamily="2" charset="2"/>
            </a:endParaRPr>
          </a:p>
          <a:p>
            <a:r>
              <a:rPr lang="en-NL" dirty="0">
                <a:sym typeface="Wingdings" pitchFamily="2" charset="2"/>
              </a:rPr>
              <a:t>Preprocessing</a:t>
            </a:r>
            <a:r>
              <a:rPr lang="en-NL" b="0" dirty="0">
                <a:sym typeface="Wingdings" pitchFamily="2" charset="2"/>
              </a:rPr>
              <a:t>: Unclear</a:t>
            </a:r>
          </a:p>
          <a:p>
            <a:r>
              <a:rPr lang="en-NL" dirty="0">
                <a:sym typeface="Wingdings" pitchFamily="2" charset="2"/>
              </a:rPr>
              <a:t>Validation: </a:t>
            </a:r>
            <a:r>
              <a:rPr lang="en-NL" b="0" dirty="0">
                <a:sym typeface="Wingdings" pitchFamily="2" charset="2"/>
              </a:rPr>
              <a:t>Semantic validity (are the topics distinctive) + Randomly reading three articles per topic/country + predictive validity (are important events such as elections reflected)</a:t>
            </a:r>
            <a:endParaRPr lang="en-NL" dirty="0">
              <a:sym typeface="Wingdings" pitchFamily="2" charset="2"/>
            </a:endParaRPr>
          </a:p>
          <a:p>
            <a:endParaRPr lang="en-NL" dirty="0">
              <a:sym typeface="Wingdings" pitchFamily="2" charset="2"/>
            </a:endParaRPr>
          </a:p>
          <a:p>
            <a:endParaRPr lang="en-NL" b="0" dirty="0">
              <a:sym typeface="Wingdings" pitchFamily="2" charset="2"/>
            </a:endParaRPr>
          </a:p>
        </p:txBody>
      </p:sp>
      <p:pic>
        <p:nvPicPr>
          <p:cNvPr id="2" name="Picture 1">
            <a:extLst>
              <a:ext uri="{FF2B5EF4-FFF2-40B4-BE49-F238E27FC236}">
                <a16:creationId xmlns:a16="http://schemas.microsoft.com/office/drawing/2014/main" id="{955F76A4-DC29-DF2E-918D-9CAFBE4D6B1B}"/>
              </a:ext>
            </a:extLst>
          </p:cNvPr>
          <p:cNvPicPr>
            <a:picLocks noChangeAspect="1"/>
          </p:cNvPicPr>
          <p:nvPr/>
        </p:nvPicPr>
        <p:blipFill>
          <a:blip r:embed="rId3"/>
          <a:stretch>
            <a:fillRect/>
          </a:stretch>
        </p:blipFill>
        <p:spPr>
          <a:xfrm>
            <a:off x="1729234" y="3539333"/>
            <a:ext cx="8733532" cy="2827339"/>
          </a:xfrm>
          <a:prstGeom prst="rect">
            <a:avLst/>
          </a:prstGeom>
        </p:spPr>
      </p:pic>
    </p:spTree>
    <p:extLst>
      <p:ext uri="{BB962C8B-B14F-4D97-AF65-F5344CB8AC3E}">
        <p14:creationId xmlns:p14="http://schemas.microsoft.com/office/powerpoint/2010/main" val="225326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EA6AF5F6-3FC6-384A-59AC-F6775AAFA778}"/>
              </a:ext>
            </a:extLst>
          </p:cNvPr>
          <p:cNvSpPr txBox="1">
            <a:spLocks/>
          </p:cNvSpPr>
          <p:nvPr/>
        </p:nvSpPr>
        <p:spPr>
          <a:xfrm>
            <a:off x="762000" y="1438556"/>
            <a:ext cx="10869168" cy="30149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b="0" dirty="0">
              <a:sym typeface="Wingdings" pitchFamily="2" charset="2"/>
            </a:endParaRPr>
          </a:p>
        </p:txBody>
      </p:sp>
      <p:pic>
        <p:nvPicPr>
          <p:cNvPr id="5" name="Picture 4">
            <a:extLst>
              <a:ext uri="{FF2B5EF4-FFF2-40B4-BE49-F238E27FC236}">
                <a16:creationId xmlns:a16="http://schemas.microsoft.com/office/drawing/2014/main" id="{7CC86BB5-64B9-6813-2540-FD6C5BF1433C}"/>
              </a:ext>
            </a:extLst>
          </p:cNvPr>
          <p:cNvPicPr>
            <a:picLocks noChangeAspect="1"/>
          </p:cNvPicPr>
          <p:nvPr/>
        </p:nvPicPr>
        <p:blipFill rotWithShape="1">
          <a:blip r:embed="rId3"/>
          <a:srcRect r="50354" b="65263"/>
          <a:stretch/>
        </p:blipFill>
        <p:spPr>
          <a:xfrm>
            <a:off x="6449629" y="1497106"/>
            <a:ext cx="5440230" cy="4104356"/>
          </a:xfrm>
          <a:prstGeom prst="rect">
            <a:avLst/>
          </a:prstGeom>
        </p:spPr>
      </p:pic>
      <p:sp>
        <p:nvSpPr>
          <p:cNvPr id="2" name="TextBox 1">
            <a:extLst>
              <a:ext uri="{FF2B5EF4-FFF2-40B4-BE49-F238E27FC236}">
                <a16:creationId xmlns:a16="http://schemas.microsoft.com/office/drawing/2014/main" id="{6CEC5BC2-0BCF-EC91-B09E-2FD66B37A8C2}"/>
              </a:ext>
            </a:extLst>
          </p:cNvPr>
          <p:cNvSpPr txBox="1"/>
          <p:nvPr/>
        </p:nvSpPr>
        <p:spPr>
          <a:xfrm>
            <a:off x="302141" y="2151727"/>
            <a:ext cx="5599895" cy="2554545"/>
          </a:xfrm>
          <a:prstGeom prst="rect">
            <a:avLst/>
          </a:prstGeom>
          <a:noFill/>
        </p:spPr>
        <p:txBody>
          <a:bodyPr wrap="square" rtlCol="0">
            <a:spAutoFit/>
          </a:bodyPr>
          <a:lstStyle/>
          <a:p>
            <a:pPr marL="342900" indent="-342900">
              <a:buFont typeface="Arial" panose="020B0604020202020204" pitchFamily="34" charset="0"/>
              <a:buChar char="•"/>
            </a:pPr>
            <a:r>
              <a:rPr lang="en-GB" sz="2000" dirty="0">
                <a:solidFill>
                  <a:srgbClr val="2A2A2A"/>
                </a:solidFill>
              </a:rPr>
              <a:t>Before May 2015, media framing was mainly concerned with (international) ‘humanitarian aid’</a:t>
            </a:r>
          </a:p>
          <a:p>
            <a:pPr marL="342900" indent="-342900">
              <a:buFont typeface="Arial" panose="020B0604020202020204" pitchFamily="34" charset="0"/>
              <a:buChar char="•"/>
            </a:pPr>
            <a:r>
              <a:rPr lang="en-GB" sz="2000" dirty="0">
                <a:solidFill>
                  <a:srgbClr val="2A2A2A"/>
                </a:solidFill>
              </a:rPr>
              <a:t>In October 2015, the Hungarian government decided to close its border to Croatia and the framing shifted to the European level (i.e. ‘EU refugee policy’)</a:t>
            </a:r>
          </a:p>
          <a:p>
            <a:pPr marL="342900" indent="-342900">
              <a:buFont typeface="Arial" panose="020B0604020202020204" pitchFamily="34" charset="0"/>
              <a:buChar char="•"/>
            </a:pPr>
            <a:endParaRPr lang="en-NL" sz="2000" dirty="0"/>
          </a:p>
        </p:txBody>
      </p:sp>
      <p:sp>
        <p:nvSpPr>
          <p:cNvPr id="3" name="Title 3">
            <a:extLst>
              <a:ext uri="{FF2B5EF4-FFF2-40B4-BE49-F238E27FC236}">
                <a16:creationId xmlns:a16="http://schemas.microsoft.com/office/drawing/2014/main" id="{E74C06EC-C114-F5C0-CF0B-DA274D5D17B3}"/>
              </a:ext>
            </a:extLst>
          </p:cNvPr>
          <p:cNvSpPr>
            <a:spLocks noGrp="1"/>
          </p:cNvSpPr>
          <p:nvPr>
            <p:ph type="title"/>
          </p:nvPr>
        </p:nvSpPr>
        <p:spPr>
          <a:xfrm>
            <a:off x="762000" y="715961"/>
            <a:ext cx="10869168" cy="1189038"/>
          </a:xfrm>
        </p:spPr>
        <p:txBody>
          <a:bodyPr>
            <a:normAutofit/>
          </a:bodyPr>
          <a:lstStyle/>
          <a:p>
            <a:r>
              <a:rPr lang="en-NL" sz="2800" dirty="0"/>
              <a:t>Refugees crisis (Heidenreich, Lind, Eberl &amp; Boomgaarden, 2019)</a:t>
            </a:r>
          </a:p>
        </p:txBody>
      </p:sp>
    </p:spTree>
    <p:extLst>
      <p:ext uri="{BB962C8B-B14F-4D97-AF65-F5344CB8AC3E}">
        <p14:creationId xmlns:p14="http://schemas.microsoft.com/office/powerpoint/2010/main" val="1054518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EA6AF5F6-3FC6-384A-59AC-F6775AAFA778}"/>
              </a:ext>
            </a:extLst>
          </p:cNvPr>
          <p:cNvSpPr txBox="1">
            <a:spLocks/>
          </p:cNvSpPr>
          <p:nvPr/>
        </p:nvSpPr>
        <p:spPr>
          <a:xfrm>
            <a:off x="762000" y="1438556"/>
            <a:ext cx="10869168" cy="30149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NL" b="0" dirty="0">
              <a:sym typeface="Wingdings" pitchFamily="2" charset="2"/>
            </a:endParaRPr>
          </a:p>
        </p:txBody>
      </p:sp>
      <p:sp>
        <p:nvSpPr>
          <p:cNvPr id="2" name="TextBox 1">
            <a:extLst>
              <a:ext uri="{FF2B5EF4-FFF2-40B4-BE49-F238E27FC236}">
                <a16:creationId xmlns:a16="http://schemas.microsoft.com/office/drawing/2014/main" id="{6CEC5BC2-0BCF-EC91-B09E-2FD66B37A8C2}"/>
              </a:ext>
            </a:extLst>
          </p:cNvPr>
          <p:cNvSpPr txBox="1"/>
          <p:nvPr/>
        </p:nvSpPr>
        <p:spPr>
          <a:xfrm>
            <a:off x="560832" y="1891984"/>
            <a:ext cx="5231452" cy="3477875"/>
          </a:xfrm>
          <a:prstGeom prst="rect">
            <a:avLst/>
          </a:prstGeom>
          <a:noFill/>
        </p:spPr>
        <p:txBody>
          <a:bodyPr wrap="square" rtlCol="0">
            <a:spAutoFit/>
          </a:bodyPr>
          <a:lstStyle/>
          <a:p>
            <a:pPr marL="342900" indent="-342900">
              <a:buFont typeface="Arial" panose="020B0604020202020204" pitchFamily="34" charset="0"/>
              <a:buChar char="•"/>
            </a:pPr>
            <a:r>
              <a:rPr lang="en-GB" sz="2000" b="0" dirty="0">
                <a:solidFill>
                  <a:srgbClr val="2A2A2A"/>
                </a:solidFill>
              </a:rPr>
              <a:t>After Merkel’s well-known assertion ‘</a:t>
            </a:r>
            <a:r>
              <a:rPr lang="en-GB" sz="2000" b="0" i="1" dirty="0" err="1">
                <a:solidFill>
                  <a:srgbClr val="2A2A2A"/>
                </a:solidFill>
              </a:rPr>
              <a:t>Wir</a:t>
            </a:r>
            <a:r>
              <a:rPr lang="en-GB" sz="2000" b="0" i="1" dirty="0">
                <a:solidFill>
                  <a:srgbClr val="2A2A2A"/>
                </a:solidFill>
              </a:rPr>
              <a:t> </a:t>
            </a:r>
            <a:r>
              <a:rPr lang="en-GB" sz="2000" b="0" i="1" dirty="0" err="1">
                <a:solidFill>
                  <a:srgbClr val="2A2A2A"/>
                </a:solidFill>
              </a:rPr>
              <a:t>schaffen</a:t>
            </a:r>
            <a:r>
              <a:rPr lang="en-GB" sz="2000" b="0" i="1" dirty="0">
                <a:solidFill>
                  <a:srgbClr val="2A2A2A"/>
                </a:solidFill>
              </a:rPr>
              <a:t> </a:t>
            </a:r>
            <a:r>
              <a:rPr lang="en-GB" sz="2000" b="0" i="1" dirty="0" err="1">
                <a:solidFill>
                  <a:srgbClr val="2A2A2A"/>
                </a:solidFill>
              </a:rPr>
              <a:t>das</a:t>
            </a:r>
            <a:r>
              <a:rPr lang="en-GB" sz="2000" b="0" dirty="0" err="1">
                <a:solidFill>
                  <a:srgbClr val="2A2A2A"/>
                </a:solidFill>
              </a:rPr>
              <a:t>’</a:t>
            </a:r>
            <a:r>
              <a:rPr lang="en-GB" sz="2000" b="0" dirty="0">
                <a:solidFill>
                  <a:srgbClr val="2A2A2A"/>
                </a:solidFill>
              </a:rPr>
              <a:t> on 31 August, the ‘national refugee policy’, the question of how to deal with refugees now that they are in the country becomes more relevant</a:t>
            </a:r>
          </a:p>
          <a:p>
            <a:pPr marL="342900" indent="-342900">
              <a:buFont typeface="Arial" panose="020B0604020202020204" pitchFamily="34" charset="0"/>
              <a:buChar char="•"/>
            </a:pPr>
            <a:r>
              <a:rPr lang="en-GB" sz="2000" b="0" dirty="0">
                <a:solidFill>
                  <a:srgbClr val="2A2A2A"/>
                </a:solidFill>
              </a:rPr>
              <a:t>The search for ‘accommodations’ plays a particularly important role in German media </a:t>
            </a:r>
          </a:p>
          <a:p>
            <a:pPr marL="342900" indent="-342900">
              <a:buFont typeface="Arial" panose="020B0604020202020204" pitchFamily="34" charset="0"/>
              <a:buChar char="•"/>
            </a:pPr>
            <a:r>
              <a:rPr lang="en-GB" sz="2000" dirty="0">
                <a:solidFill>
                  <a:srgbClr val="2A2A2A"/>
                </a:solidFill>
              </a:rPr>
              <a:t>T</a:t>
            </a:r>
            <a:r>
              <a:rPr lang="en-GB" sz="2000" b="0" dirty="0">
                <a:solidFill>
                  <a:srgbClr val="2A2A2A"/>
                </a:solidFill>
              </a:rPr>
              <a:t>he ‘crisis’ also played an important role in the regional elections in March and September 2016</a:t>
            </a:r>
            <a:endParaRPr lang="en-GB" sz="2000" b="0" dirty="0">
              <a:solidFill>
                <a:schemeClr val="tx1"/>
              </a:solidFill>
            </a:endParaRPr>
          </a:p>
          <a:p>
            <a:pPr marL="285750" indent="-285750">
              <a:buFontTx/>
              <a:buChar char="-"/>
            </a:pPr>
            <a:endParaRPr lang="en-NL" sz="2000" dirty="0"/>
          </a:p>
        </p:txBody>
      </p:sp>
      <p:sp>
        <p:nvSpPr>
          <p:cNvPr id="3" name="Title 3">
            <a:extLst>
              <a:ext uri="{FF2B5EF4-FFF2-40B4-BE49-F238E27FC236}">
                <a16:creationId xmlns:a16="http://schemas.microsoft.com/office/drawing/2014/main" id="{E74C06EC-C114-F5C0-CF0B-DA274D5D17B3}"/>
              </a:ext>
            </a:extLst>
          </p:cNvPr>
          <p:cNvSpPr>
            <a:spLocks noGrp="1"/>
          </p:cNvSpPr>
          <p:nvPr>
            <p:ph type="title"/>
          </p:nvPr>
        </p:nvSpPr>
        <p:spPr>
          <a:xfrm>
            <a:off x="762000" y="715961"/>
            <a:ext cx="10869168" cy="1189038"/>
          </a:xfrm>
        </p:spPr>
        <p:txBody>
          <a:bodyPr>
            <a:normAutofit/>
          </a:bodyPr>
          <a:lstStyle/>
          <a:p>
            <a:r>
              <a:rPr lang="en-NL" sz="2800" dirty="0"/>
              <a:t>Refugees crisis (Heidenreich, Lind, Eberl &amp; Boomgaarden, 2019)</a:t>
            </a:r>
          </a:p>
        </p:txBody>
      </p:sp>
      <p:pic>
        <p:nvPicPr>
          <p:cNvPr id="4" name="Picture 3">
            <a:extLst>
              <a:ext uri="{FF2B5EF4-FFF2-40B4-BE49-F238E27FC236}">
                <a16:creationId xmlns:a16="http://schemas.microsoft.com/office/drawing/2014/main" id="{27E468B2-F35E-FDDF-581E-69049036EB5F}"/>
              </a:ext>
            </a:extLst>
          </p:cNvPr>
          <p:cNvPicPr>
            <a:picLocks noChangeAspect="1"/>
          </p:cNvPicPr>
          <p:nvPr/>
        </p:nvPicPr>
        <p:blipFill rotWithShape="1">
          <a:blip r:embed="rId3"/>
          <a:srcRect l="49462" t="1" b="66071"/>
          <a:stretch/>
        </p:blipFill>
        <p:spPr>
          <a:xfrm>
            <a:off x="5734759" y="1296787"/>
            <a:ext cx="5695243" cy="4122661"/>
          </a:xfrm>
          <a:prstGeom prst="rect">
            <a:avLst/>
          </a:prstGeom>
        </p:spPr>
      </p:pic>
    </p:spTree>
    <p:extLst>
      <p:ext uri="{BB962C8B-B14F-4D97-AF65-F5344CB8AC3E}">
        <p14:creationId xmlns:p14="http://schemas.microsoft.com/office/powerpoint/2010/main" val="2444333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0D8E76-9C23-040C-2C24-72300E0F0ADB}"/>
              </a:ext>
            </a:extLst>
          </p:cNvPr>
          <p:cNvSpPr>
            <a:spLocks noGrp="1"/>
          </p:cNvSpPr>
          <p:nvPr>
            <p:ph type="title"/>
          </p:nvPr>
        </p:nvSpPr>
        <p:spPr>
          <a:xfrm>
            <a:off x="762000" y="715964"/>
            <a:ext cx="9906000" cy="646332"/>
          </a:xfrm>
        </p:spPr>
        <p:txBody>
          <a:bodyPr>
            <a:normAutofit/>
          </a:bodyPr>
          <a:lstStyle/>
          <a:p>
            <a:r>
              <a:rPr lang="en-NL" dirty="0"/>
              <a:t>Applications in Health: Automating coding</a:t>
            </a:r>
          </a:p>
        </p:txBody>
      </p:sp>
      <p:pic>
        <p:nvPicPr>
          <p:cNvPr id="4" name="Picture 3">
            <a:extLst>
              <a:ext uri="{FF2B5EF4-FFF2-40B4-BE49-F238E27FC236}">
                <a16:creationId xmlns:a16="http://schemas.microsoft.com/office/drawing/2014/main" id="{B11AF3EC-3445-26F6-51B2-881311554D60}"/>
              </a:ext>
            </a:extLst>
          </p:cNvPr>
          <p:cNvPicPr>
            <a:picLocks noChangeAspect="1"/>
          </p:cNvPicPr>
          <p:nvPr/>
        </p:nvPicPr>
        <p:blipFill>
          <a:blip r:embed="rId2"/>
          <a:stretch>
            <a:fillRect/>
          </a:stretch>
        </p:blipFill>
        <p:spPr>
          <a:xfrm>
            <a:off x="762000" y="3767956"/>
            <a:ext cx="9906000" cy="2540000"/>
          </a:xfrm>
          <a:prstGeom prst="rect">
            <a:avLst/>
          </a:prstGeom>
        </p:spPr>
      </p:pic>
      <p:pic>
        <p:nvPicPr>
          <p:cNvPr id="5" name="Picture 4">
            <a:extLst>
              <a:ext uri="{FF2B5EF4-FFF2-40B4-BE49-F238E27FC236}">
                <a16:creationId xmlns:a16="http://schemas.microsoft.com/office/drawing/2014/main" id="{7B26B046-C76C-561B-8058-C1F25026FCA3}"/>
              </a:ext>
            </a:extLst>
          </p:cNvPr>
          <p:cNvPicPr>
            <a:picLocks noChangeAspect="1"/>
          </p:cNvPicPr>
          <p:nvPr/>
        </p:nvPicPr>
        <p:blipFill>
          <a:blip r:embed="rId3"/>
          <a:stretch>
            <a:fillRect/>
          </a:stretch>
        </p:blipFill>
        <p:spPr>
          <a:xfrm>
            <a:off x="762000" y="1523452"/>
            <a:ext cx="10218821" cy="2083348"/>
          </a:xfrm>
          <a:prstGeom prst="rect">
            <a:avLst/>
          </a:prstGeom>
        </p:spPr>
      </p:pic>
    </p:spTree>
    <p:extLst>
      <p:ext uri="{BB962C8B-B14F-4D97-AF65-F5344CB8AC3E}">
        <p14:creationId xmlns:p14="http://schemas.microsoft.com/office/powerpoint/2010/main" val="1726760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4CD0-F054-146F-CBB1-80C4B39A24BF}"/>
              </a:ext>
            </a:extLst>
          </p:cNvPr>
          <p:cNvSpPr>
            <a:spLocks noGrp="1"/>
          </p:cNvSpPr>
          <p:nvPr>
            <p:ph type="title"/>
          </p:nvPr>
        </p:nvSpPr>
        <p:spPr/>
        <p:txBody>
          <a:bodyPr/>
          <a:lstStyle/>
          <a:p>
            <a:r>
              <a:rPr lang="en-NL" dirty="0"/>
              <a:t>ICD-10 coding</a:t>
            </a:r>
          </a:p>
        </p:txBody>
      </p:sp>
      <p:sp>
        <p:nvSpPr>
          <p:cNvPr id="3" name="Content Placeholder 2">
            <a:extLst>
              <a:ext uri="{FF2B5EF4-FFF2-40B4-BE49-F238E27FC236}">
                <a16:creationId xmlns:a16="http://schemas.microsoft.com/office/drawing/2014/main" id="{762E51FC-0D9E-8918-69D1-1D0D963BA1E7}"/>
              </a:ext>
            </a:extLst>
          </p:cNvPr>
          <p:cNvSpPr>
            <a:spLocks noGrp="1"/>
          </p:cNvSpPr>
          <p:nvPr>
            <p:ph idx="1"/>
          </p:nvPr>
        </p:nvSpPr>
        <p:spPr/>
        <p:txBody>
          <a:bodyPr/>
          <a:lstStyle/>
          <a:p>
            <a:r>
              <a:rPr lang="en-GB" dirty="0">
                <a:effectLst/>
              </a:rPr>
              <a:t>Medical coding is used to identify and standardize clinical concepts in the records collected from healthcare services</a:t>
            </a:r>
          </a:p>
          <a:p>
            <a:r>
              <a:rPr lang="en-GB" dirty="0">
                <a:effectLst/>
              </a:rPr>
              <a:t>The ICD- 10 is the most widely-used coding with more than 11,000 different diagnoses, affecting research, reporting, and funding</a:t>
            </a:r>
          </a:p>
          <a:p>
            <a:endParaRPr lang="en-NL" dirty="0"/>
          </a:p>
        </p:txBody>
      </p:sp>
      <p:pic>
        <p:nvPicPr>
          <p:cNvPr id="1026" name="Picture 2" descr="page2image22971136">
            <a:extLst>
              <a:ext uri="{FF2B5EF4-FFF2-40B4-BE49-F238E27FC236}">
                <a16:creationId xmlns:a16="http://schemas.microsoft.com/office/drawing/2014/main" id="{225DBC51-14E2-9DB2-620C-558F0648C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0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image25510928">
            <a:extLst>
              <a:ext uri="{FF2B5EF4-FFF2-40B4-BE49-F238E27FC236}">
                <a16:creationId xmlns:a16="http://schemas.microsoft.com/office/drawing/2014/main" id="{EC3D763E-8241-F515-3A6E-42ACE97A6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1" y="3716580"/>
            <a:ext cx="3924416" cy="314142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7A61DCE-525F-AE44-DCFA-894EB189454F}"/>
              </a:ext>
            </a:extLst>
          </p:cNvPr>
          <p:cNvSpPr>
            <a:spLocks noGrp="1"/>
          </p:cNvSpPr>
          <p:nvPr>
            <p:ph type="sldNum" sz="quarter" idx="12"/>
          </p:nvPr>
        </p:nvSpPr>
        <p:spPr/>
        <p:txBody>
          <a:bodyPr/>
          <a:lstStyle/>
          <a:p>
            <a:fld id="{4C0B9B7A-17AE-9845-947F-3C8F3590919D}" type="slidenum">
              <a:rPr lang="en-US" smtClean="0"/>
              <a:t>37</a:t>
            </a:fld>
            <a:endParaRPr lang="en-US"/>
          </a:p>
        </p:txBody>
      </p:sp>
    </p:spTree>
    <p:extLst>
      <p:ext uri="{BB962C8B-B14F-4D97-AF65-F5344CB8AC3E}">
        <p14:creationId xmlns:p14="http://schemas.microsoft.com/office/powerpoint/2010/main" val="1247688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500191"/>
          </a:xfrm>
        </p:spPr>
        <p:txBody>
          <a:bodyPr>
            <a:noAutofit/>
          </a:bodyPr>
          <a:lstStyle/>
          <a:p>
            <a:r>
              <a:rPr lang="en-NL" sz="3200" dirty="0"/>
              <a:t>Almagro, Martínez-Unanue, Fresno, Moltalvo, 2020</a:t>
            </a:r>
          </a:p>
        </p:txBody>
      </p:sp>
      <p:sp>
        <p:nvSpPr>
          <p:cNvPr id="7" name="Text Placeholder 1">
            <a:extLst>
              <a:ext uri="{FF2B5EF4-FFF2-40B4-BE49-F238E27FC236}">
                <a16:creationId xmlns:a16="http://schemas.microsoft.com/office/drawing/2014/main" id="{D8157DA9-EAFC-82AF-0209-196672F71649}"/>
              </a:ext>
            </a:extLst>
          </p:cNvPr>
          <p:cNvSpPr txBox="1">
            <a:spLocks/>
          </p:cNvSpPr>
          <p:nvPr/>
        </p:nvSpPr>
        <p:spPr>
          <a:xfrm>
            <a:off x="762000" y="1460809"/>
            <a:ext cx="6525768"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Goal: </a:t>
            </a:r>
            <a:r>
              <a:rPr lang="en-GB" b="0" dirty="0"/>
              <a:t>Suggest a list of the 10 most probable ICD-10 codes </a:t>
            </a:r>
            <a:r>
              <a:rPr lang="en-NL" b="0" dirty="0"/>
              <a:t>(diseases, abnormal findings, causes of injury…)</a:t>
            </a:r>
            <a:r>
              <a:rPr lang="en-GB" b="0" dirty="0"/>
              <a:t> to experts</a:t>
            </a:r>
            <a:endParaRPr lang="en-NL" b="0" dirty="0"/>
          </a:p>
          <a:p>
            <a:r>
              <a:rPr lang="en-NL" dirty="0"/>
              <a:t>Data: </a:t>
            </a:r>
            <a:r>
              <a:rPr lang="en-NL" b="0" dirty="0"/>
              <a:t>7k discharged reports, with 7k ICD-10 codes. Cardinality=10</a:t>
            </a:r>
          </a:p>
          <a:p>
            <a:r>
              <a:rPr lang="en-NL" dirty="0"/>
              <a:t>Method: </a:t>
            </a:r>
            <a:r>
              <a:rPr lang="en-US" b="0" dirty="0"/>
              <a:t>Different methods</a:t>
            </a:r>
            <a:endParaRPr lang="en-NL" b="0" dirty="0">
              <a:sym typeface="Wingdings" pitchFamily="2" charset="2"/>
            </a:endParaRPr>
          </a:p>
          <a:p>
            <a:r>
              <a:rPr lang="en-NL" dirty="0">
                <a:sym typeface="Wingdings" pitchFamily="2" charset="2"/>
              </a:rPr>
              <a:t>Preprocessing</a:t>
            </a:r>
            <a:r>
              <a:rPr lang="en-NL" b="0" dirty="0">
                <a:sym typeface="Wingdings" pitchFamily="2" charset="2"/>
              </a:rPr>
              <a:t>: Remove sentences withoug technical terms (using tagging software), removal accents, punctuation, stemming.</a:t>
            </a:r>
          </a:p>
          <a:p>
            <a:r>
              <a:rPr lang="en-NL" dirty="0">
                <a:sym typeface="Wingdings" pitchFamily="2" charset="2"/>
              </a:rPr>
              <a:t>Results: </a:t>
            </a:r>
          </a:p>
          <a:p>
            <a:endParaRPr lang="en-NL" b="0" dirty="0">
              <a:sym typeface="Wingdings" pitchFamily="2" charset="2"/>
            </a:endParaRPr>
          </a:p>
          <a:p>
            <a:endParaRPr lang="en-NL" b="0" dirty="0">
              <a:sym typeface="Wingdings" pitchFamily="2" charset="2"/>
            </a:endParaRPr>
          </a:p>
        </p:txBody>
      </p:sp>
      <p:grpSp>
        <p:nvGrpSpPr>
          <p:cNvPr id="2" name="Group 1">
            <a:extLst>
              <a:ext uri="{FF2B5EF4-FFF2-40B4-BE49-F238E27FC236}">
                <a16:creationId xmlns:a16="http://schemas.microsoft.com/office/drawing/2014/main" id="{08C3364F-D526-FF41-2ADF-4731210397D3}"/>
              </a:ext>
            </a:extLst>
          </p:cNvPr>
          <p:cNvGrpSpPr/>
          <p:nvPr/>
        </p:nvGrpSpPr>
        <p:grpSpPr>
          <a:xfrm>
            <a:off x="7282444" y="5626409"/>
            <a:ext cx="3315948" cy="404041"/>
            <a:chOff x="7282444" y="5626409"/>
            <a:chExt cx="3315948" cy="404041"/>
          </a:xfrm>
        </p:grpSpPr>
        <p:pic>
          <p:nvPicPr>
            <p:cNvPr id="5" name="Picture 4">
              <a:extLst>
                <a:ext uri="{FF2B5EF4-FFF2-40B4-BE49-F238E27FC236}">
                  <a16:creationId xmlns:a16="http://schemas.microsoft.com/office/drawing/2014/main" id="{A61C523F-64C3-9EEC-D4C0-02A7B0740E7B}"/>
                </a:ext>
              </a:extLst>
            </p:cNvPr>
            <p:cNvPicPr>
              <a:picLocks noChangeAspect="1"/>
            </p:cNvPicPr>
            <p:nvPr/>
          </p:nvPicPr>
          <p:blipFill rotWithShape="1">
            <a:blip r:embed="rId3"/>
            <a:srcRect l="690" t="47817" r="85615" b="31905"/>
            <a:stretch/>
          </p:blipFill>
          <p:spPr>
            <a:xfrm>
              <a:off x="7282444" y="5626409"/>
              <a:ext cx="1908000" cy="404041"/>
            </a:xfrm>
            <a:prstGeom prst="rect">
              <a:avLst/>
            </a:prstGeom>
          </p:spPr>
        </p:pic>
        <p:pic>
          <p:nvPicPr>
            <p:cNvPr id="8" name="Picture 7">
              <a:extLst>
                <a:ext uri="{FF2B5EF4-FFF2-40B4-BE49-F238E27FC236}">
                  <a16:creationId xmlns:a16="http://schemas.microsoft.com/office/drawing/2014/main" id="{4C560531-5CCF-A8C6-85A8-80C3AF2C8165}"/>
                </a:ext>
              </a:extLst>
            </p:cNvPr>
            <p:cNvPicPr>
              <a:picLocks noChangeAspect="1"/>
            </p:cNvPicPr>
            <p:nvPr/>
          </p:nvPicPr>
          <p:blipFill rotWithShape="1">
            <a:blip r:embed="rId3"/>
            <a:srcRect l="31553" t="47817" r="58530" b="32479"/>
            <a:stretch/>
          </p:blipFill>
          <p:spPr>
            <a:xfrm>
              <a:off x="9194392" y="5647497"/>
              <a:ext cx="1404000" cy="362644"/>
            </a:xfrm>
            <a:prstGeom prst="rect">
              <a:avLst/>
            </a:prstGeom>
          </p:spPr>
        </p:pic>
      </p:grpSp>
      <p:grpSp>
        <p:nvGrpSpPr>
          <p:cNvPr id="11" name="Group 10">
            <a:extLst>
              <a:ext uri="{FF2B5EF4-FFF2-40B4-BE49-F238E27FC236}">
                <a16:creationId xmlns:a16="http://schemas.microsoft.com/office/drawing/2014/main" id="{1C27B9AB-1A39-E132-04D0-4DF3088D26C7}"/>
              </a:ext>
            </a:extLst>
          </p:cNvPr>
          <p:cNvGrpSpPr/>
          <p:nvPr/>
        </p:nvGrpSpPr>
        <p:grpSpPr>
          <a:xfrm>
            <a:off x="7133717" y="1409700"/>
            <a:ext cx="3199638" cy="4165600"/>
            <a:chOff x="628650" y="1346200"/>
            <a:chExt cx="3199638" cy="4165600"/>
          </a:xfrm>
        </p:grpSpPr>
        <p:pic>
          <p:nvPicPr>
            <p:cNvPr id="9" name="Picture 8">
              <a:extLst>
                <a:ext uri="{FF2B5EF4-FFF2-40B4-BE49-F238E27FC236}">
                  <a16:creationId xmlns:a16="http://schemas.microsoft.com/office/drawing/2014/main" id="{ED3FB5C4-2466-B9A3-C2FD-B9DD021B4952}"/>
                </a:ext>
              </a:extLst>
            </p:cNvPr>
            <p:cNvPicPr>
              <a:picLocks noChangeAspect="1"/>
            </p:cNvPicPr>
            <p:nvPr/>
          </p:nvPicPr>
          <p:blipFill rotWithShape="1">
            <a:blip r:embed="rId4"/>
            <a:srcRect r="79831"/>
            <a:stretch/>
          </p:blipFill>
          <p:spPr>
            <a:xfrm>
              <a:off x="628650" y="1346200"/>
              <a:ext cx="2205455" cy="4165600"/>
            </a:xfrm>
            <a:prstGeom prst="rect">
              <a:avLst/>
            </a:prstGeom>
          </p:spPr>
        </p:pic>
        <p:pic>
          <p:nvPicPr>
            <p:cNvPr id="10" name="Picture 9">
              <a:extLst>
                <a:ext uri="{FF2B5EF4-FFF2-40B4-BE49-F238E27FC236}">
                  <a16:creationId xmlns:a16="http://schemas.microsoft.com/office/drawing/2014/main" id="{1F6476A8-A678-E2B2-B813-9DD25BA66153}"/>
                </a:ext>
              </a:extLst>
            </p:cNvPr>
            <p:cNvPicPr>
              <a:picLocks noChangeAspect="1"/>
            </p:cNvPicPr>
            <p:nvPr/>
          </p:nvPicPr>
          <p:blipFill rotWithShape="1">
            <a:blip r:embed="rId4"/>
            <a:srcRect l="36332" r="54042"/>
            <a:stretch/>
          </p:blipFill>
          <p:spPr>
            <a:xfrm>
              <a:off x="2775714" y="1346200"/>
              <a:ext cx="1052574" cy="4165600"/>
            </a:xfrm>
            <a:prstGeom prst="rect">
              <a:avLst/>
            </a:prstGeom>
          </p:spPr>
        </p:pic>
      </p:grpSp>
    </p:spTree>
    <p:extLst>
      <p:ext uri="{BB962C8B-B14F-4D97-AF65-F5344CB8AC3E}">
        <p14:creationId xmlns:p14="http://schemas.microsoft.com/office/powerpoint/2010/main" val="187646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1189038"/>
          </a:xfrm>
        </p:spPr>
        <p:txBody>
          <a:bodyPr>
            <a:normAutofit/>
          </a:bodyPr>
          <a:lstStyle/>
          <a:p>
            <a:r>
              <a:rPr lang="en-NL" sz="2400" dirty="0"/>
              <a:t>Bagheri, Sammani, van der Heijden, Asselbergs, Oberski, 2020</a:t>
            </a:r>
          </a:p>
        </p:txBody>
      </p:sp>
      <p:sp>
        <p:nvSpPr>
          <p:cNvPr id="6" name="Text Placeholder 1">
            <a:extLst>
              <a:ext uri="{FF2B5EF4-FFF2-40B4-BE49-F238E27FC236}">
                <a16:creationId xmlns:a16="http://schemas.microsoft.com/office/drawing/2014/main" id="{20D0BE54-E735-9C56-0179-75383430C474}"/>
              </a:ext>
            </a:extLst>
          </p:cNvPr>
          <p:cNvSpPr txBox="1">
            <a:spLocks/>
          </p:cNvSpPr>
          <p:nvPr/>
        </p:nvSpPr>
        <p:spPr>
          <a:xfrm>
            <a:off x="762000" y="1460809"/>
            <a:ext cx="5827059" cy="46812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dirty="0"/>
              <a:t>Question: </a:t>
            </a:r>
            <a:r>
              <a:rPr lang="en-GB" b="0" dirty="0"/>
              <a:t>The proposal is conceived to be applied in a real system, suggesting a list of the 10 most probable codes to experts</a:t>
            </a:r>
            <a:endParaRPr lang="en-NL" b="0" dirty="0"/>
          </a:p>
          <a:p>
            <a:r>
              <a:rPr lang="en-NL" dirty="0"/>
              <a:t>Data: </a:t>
            </a:r>
            <a:r>
              <a:rPr lang="en-NL" b="0" dirty="0"/>
              <a:t>6k discharged reports, with 1k ICD-10 (diseases, abnormal findings, causes of injury…). Cardinality=5</a:t>
            </a:r>
          </a:p>
          <a:p>
            <a:r>
              <a:rPr lang="en-NL" dirty="0"/>
              <a:t>Method: </a:t>
            </a:r>
            <a:r>
              <a:rPr lang="en-US" b="0" dirty="0"/>
              <a:t>Different methods</a:t>
            </a:r>
            <a:endParaRPr lang="en-NL" b="0" dirty="0">
              <a:sym typeface="Wingdings" pitchFamily="2" charset="2"/>
            </a:endParaRPr>
          </a:p>
          <a:p>
            <a:r>
              <a:rPr lang="en-NL" dirty="0">
                <a:sym typeface="Wingdings" pitchFamily="2" charset="2"/>
              </a:rPr>
              <a:t>Preprocessing</a:t>
            </a:r>
            <a:r>
              <a:rPr lang="en-NL" b="0" dirty="0">
                <a:sym typeface="Wingdings" pitchFamily="2" charset="2"/>
              </a:rPr>
              <a:t>: removed small labels, t</a:t>
            </a:r>
            <a:r>
              <a:rPr lang="en-GB" b="0" dirty="0"/>
              <a:t>rimmed whitespaces, numbers and converted all characters to lowercase</a:t>
            </a:r>
          </a:p>
          <a:p>
            <a:r>
              <a:rPr lang="en-NL" dirty="0">
                <a:sym typeface="Wingdings" pitchFamily="2" charset="2"/>
              </a:rPr>
              <a:t>Results: </a:t>
            </a:r>
          </a:p>
          <a:p>
            <a:endParaRPr lang="en-NL" b="0" dirty="0">
              <a:sym typeface="Wingdings" pitchFamily="2" charset="2"/>
            </a:endParaRPr>
          </a:p>
          <a:p>
            <a:endParaRPr lang="en-NL" b="0" dirty="0">
              <a:sym typeface="Wingdings" pitchFamily="2" charset="2"/>
            </a:endParaRPr>
          </a:p>
        </p:txBody>
      </p:sp>
      <p:pic>
        <p:nvPicPr>
          <p:cNvPr id="2" name="Picture 1">
            <a:extLst>
              <a:ext uri="{FF2B5EF4-FFF2-40B4-BE49-F238E27FC236}">
                <a16:creationId xmlns:a16="http://schemas.microsoft.com/office/drawing/2014/main" id="{6FFC52D0-05A6-6BA0-C1F4-072BA782CE4D}"/>
              </a:ext>
            </a:extLst>
          </p:cNvPr>
          <p:cNvPicPr>
            <a:picLocks noChangeAspect="1"/>
          </p:cNvPicPr>
          <p:nvPr/>
        </p:nvPicPr>
        <p:blipFill>
          <a:blip r:embed="rId2"/>
          <a:stretch>
            <a:fillRect/>
          </a:stretch>
        </p:blipFill>
        <p:spPr>
          <a:xfrm>
            <a:off x="6979086" y="1165799"/>
            <a:ext cx="4450914" cy="5271247"/>
          </a:xfrm>
          <a:prstGeom prst="rect">
            <a:avLst/>
          </a:prstGeom>
        </p:spPr>
      </p:pic>
    </p:spTree>
    <p:extLst>
      <p:ext uri="{BB962C8B-B14F-4D97-AF65-F5344CB8AC3E}">
        <p14:creationId xmlns:p14="http://schemas.microsoft.com/office/powerpoint/2010/main" val="27446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9B3A8-9898-DE89-3A20-2F64E5334F6E}"/>
              </a:ext>
            </a:extLst>
          </p:cNvPr>
          <p:cNvSpPr>
            <a:spLocks noGrp="1"/>
          </p:cNvSpPr>
          <p:nvPr>
            <p:ph type="title"/>
          </p:nvPr>
        </p:nvSpPr>
        <p:spPr/>
        <p:txBody>
          <a:bodyPr/>
          <a:lstStyle/>
          <a:p>
            <a:r>
              <a:rPr lang="en-NL" sz="4400" dirty="0"/>
              <a:t>A collection of text mining applications</a:t>
            </a:r>
            <a:endParaRPr lang="en-NL" dirty="0"/>
          </a:p>
        </p:txBody>
      </p:sp>
      <p:graphicFrame>
        <p:nvGraphicFramePr>
          <p:cNvPr id="4" name="Content Placeholder 2">
            <a:extLst>
              <a:ext uri="{FF2B5EF4-FFF2-40B4-BE49-F238E27FC236}">
                <a16:creationId xmlns:a16="http://schemas.microsoft.com/office/drawing/2014/main" id="{C5FA8CC8-1936-C62D-BE53-07678E931859}"/>
              </a:ext>
            </a:extLst>
          </p:cNvPr>
          <p:cNvGraphicFramePr>
            <a:graphicFrameLocks/>
          </p:cNvGraphicFramePr>
          <p:nvPr>
            <p:extLst>
              <p:ext uri="{D42A27DB-BD31-4B8C-83A1-F6EECF244321}">
                <p14:modId xmlns:p14="http://schemas.microsoft.com/office/powerpoint/2010/main" val="2734716374"/>
              </p:ext>
            </p:extLst>
          </p:nvPr>
        </p:nvGraphicFramePr>
        <p:xfrm>
          <a:off x="223936" y="1511558"/>
          <a:ext cx="11775232" cy="4981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11A8AAD-7B7F-2F0E-BFF9-07D10AB8F11A}"/>
              </a:ext>
            </a:extLst>
          </p:cNvPr>
          <p:cNvSpPr>
            <a:spLocks noGrp="1"/>
          </p:cNvSpPr>
          <p:nvPr>
            <p:ph type="sldNum" sz="quarter" idx="12"/>
          </p:nvPr>
        </p:nvSpPr>
        <p:spPr/>
        <p:txBody>
          <a:bodyPr/>
          <a:lstStyle/>
          <a:p>
            <a:fld id="{4C0B9B7A-17AE-9845-947F-3C8F3590919D}" type="slidenum">
              <a:rPr lang="en-US" smtClean="0"/>
              <a:t>4</a:t>
            </a:fld>
            <a:endParaRPr lang="en-US"/>
          </a:p>
        </p:txBody>
      </p:sp>
    </p:spTree>
    <p:extLst>
      <p:ext uri="{BB962C8B-B14F-4D97-AF65-F5344CB8AC3E}">
        <p14:creationId xmlns:p14="http://schemas.microsoft.com/office/powerpoint/2010/main" val="2335249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632E00-6BAF-24A3-E361-0B2A06D956B8}"/>
              </a:ext>
            </a:extLst>
          </p:cNvPr>
          <p:cNvSpPr>
            <a:spLocks noGrp="1"/>
          </p:cNvSpPr>
          <p:nvPr>
            <p:ph type="title"/>
          </p:nvPr>
        </p:nvSpPr>
        <p:spPr>
          <a:xfrm>
            <a:off x="761999" y="715961"/>
            <a:ext cx="10435389" cy="1189038"/>
          </a:xfrm>
        </p:spPr>
        <p:txBody>
          <a:bodyPr>
            <a:normAutofit/>
          </a:bodyPr>
          <a:lstStyle/>
          <a:p>
            <a:r>
              <a:rPr lang="en-NL" sz="2400" dirty="0"/>
              <a:t>Bagheri, Sammani, van der Heijden, Asselbergs, Oberski, 2020</a:t>
            </a:r>
          </a:p>
        </p:txBody>
      </p:sp>
      <p:pic>
        <p:nvPicPr>
          <p:cNvPr id="3" name="Picture 2">
            <a:extLst>
              <a:ext uri="{FF2B5EF4-FFF2-40B4-BE49-F238E27FC236}">
                <a16:creationId xmlns:a16="http://schemas.microsoft.com/office/drawing/2014/main" id="{25D047E1-C85B-7846-1263-BD25A3D6A134}"/>
              </a:ext>
            </a:extLst>
          </p:cNvPr>
          <p:cNvPicPr>
            <a:picLocks noChangeAspect="1"/>
          </p:cNvPicPr>
          <p:nvPr/>
        </p:nvPicPr>
        <p:blipFill>
          <a:blip r:embed="rId2"/>
          <a:stretch>
            <a:fillRect/>
          </a:stretch>
        </p:blipFill>
        <p:spPr>
          <a:xfrm>
            <a:off x="1454091" y="1668729"/>
            <a:ext cx="9283818" cy="4247976"/>
          </a:xfrm>
          <a:prstGeom prst="rect">
            <a:avLst/>
          </a:prstGeom>
        </p:spPr>
      </p:pic>
    </p:spTree>
    <p:extLst>
      <p:ext uri="{BB962C8B-B14F-4D97-AF65-F5344CB8AC3E}">
        <p14:creationId xmlns:p14="http://schemas.microsoft.com/office/powerpoint/2010/main" val="1934791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a:xfrm>
            <a:off x="737937" y="3105834"/>
            <a:ext cx="9144000" cy="646332"/>
          </a:xfrm>
        </p:spPr>
        <p:txBody>
          <a:bodyPr>
            <a:normAutofit/>
          </a:bodyPr>
          <a:lstStyle/>
          <a:p>
            <a:r>
              <a:rPr lang="en-NL" dirty="0"/>
              <a:t>How to know if your results make sense?</a:t>
            </a:r>
          </a:p>
        </p:txBody>
      </p:sp>
    </p:spTree>
    <p:extLst>
      <p:ext uri="{BB962C8B-B14F-4D97-AF65-F5344CB8AC3E}">
        <p14:creationId xmlns:p14="http://schemas.microsoft.com/office/powerpoint/2010/main" val="2171815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0" y="55562"/>
            <a:ext cx="10083800" cy="1189038"/>
          </a:xfrm>
        </p:spPr>
        <p:txBody>
          <a:bodyPr/>
          <a:lstStyle/>
          <a:p>
            <a:r>
              <a:rPr lang="en-NL" dirty="0"/>
              <a:t>Interpretability in Supervised Learning</a:t>
            </a:r>
          </a:p>
        </p:txBody>
      </p:sp>
      <p:pic>
        <p:nvPicPr>
          <p:cNvPr id="8194" name="Picture 2" descr="Tim Fargo 🔥 on Twitter: &quot;If you can't explain it simply, you don't ...">
            <a:extLst>
              <a:ext uri="{FF2B5EF4-FFF2-40B4-BE49-F238E27FC236}">
                <a16:creationId xmlns:a16="http://schemas.microsoft.com/office/drawing/2014/main" id="{1BA1B86E-CF0B-D101-3B6D-B8DEF3602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12192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348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144E8DC-6494-2685-8C92-20CCD6077956}"/>
              </a:ext>
            </a:extLst>
          </p:cNvPr>
          <p:cNvSpPr>
            <a:spLocks noGrp="1"/>
          </p:cNvSpPr>
          <p:nvPr>
            <p:ph type="sldNum" sz="quarter" idx="12"/>
          </p:nvPr>
        </p:nvSpPr>
        <p:spPr>
          <a:xfrm>
            <a:off x="8610600" y="6356350"/>
            <a:ext cx="2743200" cy="365125"/>
          </a:xfrm>
        </p:spPr>
        <p:txBody>
          <a:bodyPr>
            <a:normAutofit/>
          </a:bodyPr>
          <a:lstStyle/>
          <a:p>
            <a:pPr>
              <a:spcAft>
                <a:spcPts val="600"/>
              </a:spcAft>
            </a:pPr>
            <a:fld id="{4C0B9B7A-17AE-9845-947F-3C8F3590919D}" type="slidenum">
              <a:rPr lang="en-US"/>
              <a:pPr>
                <a:spcAft>
                  <a:spcPts val="600"/>
                </a:spcAft>
              </a:pPr>
              <a:t>43</a:t>
            </a:fld>
            <a:endParaRPr lang="en-US"/>
          </a:p>
        </p:txBody>
      </p:sp>
      <p:graphicFrame>
        <p:nvGraphicFramePr>
          <p:cNvPr id="10" name="Content Placeholder 2">
            <a:extLst>
              <a:ext uri="{FF2B5EF4-FFF2-40B4-BE49-F238E27FC236}">
                <a16:creationId xmlns:a16="http://schemas.microsoft.com/office/drawing/2014/main" id="{CFF4C4D1-CEF3-5B17-FD00-0C5A55B8BAEC}"/>
              </a:ext>
            </a:extLst>
          </p:cNvPr>
          <p:cNvGraphicFramePr>
            <a:graphicFrameLocks noGrp="1"/>
          </p:cNvGraphicFramePr>
          <p:nvPr>
            <p:ph idx="1"/>
            <p:extLst>
              <p:ext uri="{D42A27DB-BD31-4B8C-83A1-F6EECF244321}">
                <p14:modId xmlns:p14="http://schemas.microsoft.com/office/powerpoint/2010/main" val="2745570258"/>
              </p:ext>
            </p:extLst>
          </p:nvPr>
        </p:nvGraphicFramePr>
        <p:xfrm>
          <a:off x="4170556" y="457355"/>
          <a:ext cx="8632709" cy="5898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5390CCE-76FD-EB21-1830-7F919D963B18}"/>
              </a:ext>
            </a:extLst>
          </p:cNvPr>
          <p:cNvSpPr>
            <a:spLocks noGrp="1"/>
          </p:cNvSpPr>
          <p:nvPr>
            <p:ph type="title"/>
          </p:nvPr>
        </p:nvSpPr>
        <p:spPr>
          <a:xfrm>
            <a:off x="256812" y="2595370"/>
            <a:ext cx="5259325" cy="1325563"/>
          </a:xfrm>
        </p:spPr>
        <p:txBody>
          <a:bodyPr/>
          <a:lstStyle/>
          <a:p>
            <a:r>
              <a:rPr lang="en-NL" sz="4400" dirty="0"/>
              <a:t>Interpretability</a:t>
            </a:r>
            <a:br>
              <a:rPr lang="en-NL" sz="4400" dirty="0"/>
            </a:br>
            <a:r>
              <a:rPr lang="en-NL" sz="2800" dirty="0"/>
              <a:t>Being right for the right reasons</a:t>
            </a:r>
          </a:p>
        </p:txBody>
      </p:sp>
    </p:spTree>
    <p:extLst>
      <p:ext uri="{BB962C8B-B14F-4D97-AF65-F5344CB8AC3E}">
        <p14:creationId xmlns:p14="http://schemas.microsoft.com/office/powerpoint/2010/main" val="1365748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1189038"/>
          </a:xfrm>
        </p:spPr>
        <p:txBody>
          <a:bodyPr/>
          <a:lstStyle/>
          <a:p>
            <a:r>
              <a:rPr lang="en-NL" dirty="0"/>
              <a:t>Interpretability: Model-dependent</a:t>
            </a:r>
          </a:p>
        </p:txBody>
      </p:sp>
      <p:pic>
        <p:nvPicPr>
          <p:cNvPr id="3" name="Picture 2">
            <a:extLst>
              <a:ext uri="{FF2B5EF4-FFF2-40B4-BE49-F238E27FC236}">
                <a16:creationId xmlns:a16="http://schemas.microsoft.com/office/drawing/2014/main" id="{C8EE5224-F467-EB69-27C0-0D71DB41FE91}"/>
              </a:ext>
            </a:extLst>
          </p:cNvPr>
          <p:cNvPicPr>
            <a:picLocks noChangeAspect="1"/>
          </p:cNvPicPr>
          <p:nvPr/>
        </p:nvPicPr>
        <p:blipFill>
          <a:blip r:embed="rId3"/>
          <a:stretch>
            <a:fillRect/>
          </a:stretch>
        </p:blipFill>
        <p:spPr>
          <a:xfrm>
            <a:off x="3158067" y="1566334"/>
            <a:ext cx="5291666" cy="5291666"/>
          </a:xfrm>
          <a:prstGeom prst="rect">
            <a:avLst/>
          </a:prstGeom>
        </p:spPr>
      </p:pic>
    </p:spTree>
    <p:extLst>
      <p:ext uri="{BB962C8B-B14F-4D97-AF65-F5344CB8AC3E}">
        <p14:creationId xmlns:p14="http://schemas.microsoft.com/office/powerpoint/2010/main" val="1444607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2349A-10CF-F3FB-78D7-CEB8A1D2BD9B}"/>
              </a:ext>
            </a:extLst>
          </p:cNvPr>
          <p:cNvSpPr>
            <a:spLocks noGrp="1"/>
          </p:cNvSpPr>
          <p:nvPr>
            <p:ph type="title"/>
          </p:nvPr>
        </p:nvSpPr>
        <p:spPr>
          <a:xfrm>
            <a:off x="536087" y="320682"/>
            <a:ext cx="10515600" cy="1325563"/>
          </a:xfrm>
        </p:spPr>
        <p:txBody>
          <a:bodyPr/>
          <a:lstStyle/>
          <a:p>
            <a:r>
              <a:rPr lang="en-GB" b="0" i="0" u="none" strike="noStrike" dirty="0">
                <a:solidFill>
                  <a:srgbClr val="374151"/>
                </a:solidFill>
                <a:effectLst/>
                <a:latin typeface="Söhne"/>
              </a:rPr>
              <a:t>Global Interpretability </a:t>
            </a:r>
            <a:endParaRPr lang="en-NL" dirty="0"/>
          </a:p>
        </p:txBody>
      </p:sp>
      <p:pic>
        <p:nvPicPr>
          <p:cNvPr id="4" name="Picture 3">
            <a:extLst>
              <a:ext uri="{FF2B5EF4-FFF2-40B4-BE49-F238E27FC236}">
                <a16:creationId xmlns:a16="http://schemas.microsoft.com/office/drawing/2014/main" id="{9971727A-883D-3A0D-D856-3D4ABDD0688A}"/>
              </a:ext>
            </a:extLst>
          </p:cNvPr>
          <p:cNvPicPr>
            <a:picLocks noChangeAspect="1"/>
          </p:cNvPicPr>
          <p:nvPr/>
        </p:nvPicPr>
        <p:blipFill>
          <a:blip r:embed="rId3"/>
          <a:stretch>
            <a:fillRect/>
          </a:stretch>
        </p:blipFill>
        <p:spPr>
          <a:xfrm>
            <a:off x="6795639" y="1463550"/>
            <a:ext cx="4860274" cy="4885765"/>
          </a:xfrm>
          <a:prstGeom prst="rect">
            <a:avLst/>
          </a:prstGeom>
        </p:spPr>
      </p:pic>
      <p:sp>
        <p:nvSpPr>
          <p:cNvPr id="5" name="Slide Number Placeholder 4">
            <a:extLst>
              <a:ext uri="{FF2B5EF4-FFF2-40B4-BE49-F238E27FC236}">
                <a16:creationId xmlns:a16="http://schemas.microsoft.com/office/drawing/2014/main" id="{C30182EB-C91A-ABB0-CD27-C3A377B4ED4E}"/>
              </a:ext>
            </a:extLst>
          </p:cNvPr>
          <p:cNvSpPr>
            <a:spLocks noGrp="1"/>
          </p:cNvSpPr>
          <p:nvPr>
            <p:ph type="sldNum" sz="quarter" idx="12"/>
          </p:nvPr>
        </p:nvSpPr>
        <p:spPr/>
        <p:txBody>
          <a:bodyPr/>
          <a:lstStyle/>
          <a:p>
            <a:fld id="{4C0B9B7A-17AE-9845-947F-3C8F3590919D}" type="slidenum">
              <a:rPr lang="en-US" smtClean="0"/>
              <a:t>45</a:t>
            </a:fld>
            <a:endParaRPr lang="en-US"/>
          </a:p>
        </p:txBody>
      </p:sp>
      <p:sp>
        <p:nvSpPr>
          <p:cNvPr id="7" name="TextBox 6">
            <a:extLst>
              <a:ext uri="{FF2B5EF4-FFF2-40B4-BE49-F238E27FC236}">
                <a16:creationId xmlns:a16="http://schemas.microsoft.com/office/drawing/2014/main" id="{7AB0956D-AE5D-160D-52B8-501139B44D40}"/>
              </a:ext>
            </a:extLst>
          </p:cNvPr>
          <p:cNvSpPr txBox="1"/>
          <p:nvPr/>
        </p:nvSpPr>
        <p:spPr>
          <a:xfrm>
            <a:off x="536088" y="1828940"/>
            <a:ext cx="6259551" cy="3416320"/>
          </a:xfrm>
          <a:prstGeom prst="rect">
            <a:avLst/>
          </a:prstGeom>
          <a:noFill/>
        </p:spPr>
        <p:txBody>
          <a:bodyPr wrap="square">
            <a:spAutoFit/>
          </a:bodyPr>
          <a:lstStyle/>
          <a:p>
            <a:r>
              <a:rPr lang="en-GB" sz="2400" b="0" i="0" u="none" strike="noStrike" dirty="0">
                <a:solidFill>
                  <a:srgbClr val="374151"/>
                </a:solidFill>
                <a:effectLst/>
              </a:rPr>
              <a:t>You train a sentiment analysis model</a:t>
            </a:r>
          </a:p>
          <a:p>
            <a:pPr marL="342900" indent="-342900">
              <a:buFont typeface="Arial" panose="020B0604020202020204" pitchFamily="34" charset="0"/>
              <a:buChar char="•"/>
            </a:pPr>
            <a:r>
              <a:rPr lang="en-GB" sz="2400" b="0" dirty="0" err="1">
                <a:solidFill>
                  <a:srgbClr val="374151"/>
                </a:solidFill>
              </a:rPr>
              <a:t>A</a:t>
            </a:r>
            <a:r>
              <a:rPr lang="en-GB" sz="2400" b="0" i="0" u="none" strike="noStrike" dirty="0" err="1">
                <a:solidFill>
                  <a:srgbClr val="374151"/>
                </a:solidFill>
                <a:effectLst/>
              </a:rPr>
              <a:t>nalyze</a:t>
            </a:r>
            <a:r>
              <a:rPr lang="en-GB" sz="2400" b="0" i="0" u="none" strike="noStrike" dirty="0">
                <a:solidFill>
                  <a:srgbClr val="374151"/>
                </a:solidFill>
                <a:effectLst/>
              </a:rPr>
              <a:t> the feature importance scores or coefficients of the model</a:t>
            </a:r>
          </a:p>
          <a:p>
            <a:pPr marL="342900" indent="-342900">
              <a:buFont typeface="Arial" panose="020B0604020202020204" pitchFamily="34" charset="0"/>
              <a:buChar char="•"/>
            </a:pPr>
            <a:r>
              <a:rPr lang="en-GB" sz="2400" b="0" i="0" u="none" strike="noStrike" dirty="0">
                <a:solidFill>
                  <a:srgbClr val="374151"/>
                </a:solidFill>
                <a:effectLst/>
              </a:rPr>
              <a:t>You find that features related to emotional words</a:t>
            </a:r>
            <a:r>
              <a:rPr lang="en-GB" sz="2400" dirty="0">
                <a:solidFill>
                  <a:srgbClr val="374151"/>
                </a:solidFill>
              </a:rPr>
              <a:t> </a:t>
            </a:r>
            <a:r>
              <a:rPr lang="en-GB" sz="2400" b="0" i="0" u="none" strike="noStrike" dirty="0">
                <a:solidFill>
                  <a:srgbClr val="374151"/>
                </a:solidFill>
                <a:effectLst/>
              </a:rPr>
              <a:t>have higher importance scores</a:t>
            </a:r>
          </a:p>
          <a:p>
            <a:pPr marL="342900" indent="-342900">
              <a:buFont typeface="Arial" panose="020B0604020202020204" pitchFamily="34" charset="0"/>
              <a:buChar char="•"/>
            </a:pPr>
            <a:r>
              <a:rPr lang="en-GB" sz="2400" b="0" i="0" u="none" strike="noStrike" dirty="0">
                <a:solidFill>
                  <a:srgbClr val="374151"/>
                </a:solidFill>
                <a:effectLst/>
              </a:rPr>
              <a:t>This global interpretability analysis reveals the common patterns and factors that contribute to the classification of document as positive or negative</a:t>
            </a:r>
            <a:endParaRPr lang="en-NL" sz="2400" b="0" dirty="0"/>
          </a:p>
        </p:txBody>
      </p:sp>
    </p:spTree>
    <p:extLst>
      <p:ext uri="{BB962C8B-B14F-4D97-AF65-F5344CB8AC3E}">
        <p14:creationId xmlns:p14="http://schemas.microsoft.com/office/powerpoint/2010/main" val="3100551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761999" y="1809750"/>
            <a:ext cx="10083799" cy="3670300"/>
          </a:xfrm>
        </p:spPr>
        <p:txBody>
          <a:bodyPr>
            <a:normAutofit/>
          </a:bodyPr>
          <a:lstStyle/>
          <a:p>
            <a:r>
              <a:rPr lang="en-GB" sz="2400" b="0" i="0" u="none" strike="noStrike" dirty="0">
                <a:solidFill>
                  <a:srgbClr val="374151"/>
                </a:solidFill>
                <a:effectLst/>
                <a:latin typeface="Söhne"/>
              </a:rPr>
              <a:t>You have a trained sentiment analysis model that classifies a document as positive or negative </a:t>
            </a:r>
          </a:p>
          <a:p>
            <a:pPr marL="342900" indent="-342900">
              <a:buFont typeface="Arial" panose="020B0604020202020204" pitchFamily="34" charset="0"/>
              <a:buChar char="•"/>
            </a:pPr>
            <a:r>
              <a:rPr lang="en-GB" sz="2400" b="0" i="0" u="none" strike="noStrike" dirty="0">
                <a:solidFill>
                  <a:srgbClr val="374151"/>
                </a:solidFill>
                <a:effectLst/>
                <a:latin typeface="Söhne"/>
              </a:rPr>
              <a:t>You select a specific review classified as positive</a:t>
            </a:r>
          </a:p>
          <a:p>
            <a:pPr marL="626364" lvl="1" indent="-342900"/>
            <a:r>
              <a:rPr lang="en-GB" sz="2400" dirty="0">
                <a:solidFill>
                  <a:srgbClr val="374151"/>
                </a:solidFill>
                <a:latin typeface="Söhne"/>
              </a:rPr>
              <a:t>W</a:t>
            </a:r>
            <a:r>
              <a:rPr lang="en-GB" sz="2400" b="0" i="0" u="none" strike="noStrike" dirty="0">
                <a:solidFill>
                  <a:srgbClr val="374151"/>
                </a:solidFill>
                <a:effectLst/>
                <a:latin typeface="Söhne"/>
              </a:rPr>
              <a:t>hy the model made that prediction?</a:t>
            </a:r>
          </a:p>
          <a:p>
            <a:pPr marL="342900" indent="-342900">
              <a:buFont typeface="Arial" panose="020B0604020202020204" pitchFamily="34" charset="0"/>
              <a:buChar char="•"/>
            </a:pPr>
            <a:r>
              <a:rPr lang="en-GB" sz="2400" b="0" i="0" u="none" strike="noStrike" dirty="0" err="1">
                <a:solidFill>
                  <a:srgbClr val="374151"/>
                </a:solidFill>
                <a:effectLst/>
                <a:latin typeface="Söhne"/>
              </a:rPr>
              <a:t>Analyze</a:t>
            </a:r>
            <a:r>
              <a:rPr lang="en-GB" sz="2400" b="0" dirty="0">
                <a:solidFill>
                  <a:srgbClr val="374151"/>
                </a:solidFill>
                <a:latin typeface="Söhne"/>
              </a:rPr>
              <a:t> </a:t>
            </a:r>
            <a:r>
              <a:rPr lang="en-GB" sz="2400" b="0" i="0" u="none" strike="noStrike" dirty="0">
                <a:solidFill>
                  <a:srgbClr val="374151"/>
                </a:solidFill>
                <a:effectLst/>
                <a:latin typeface="Söhne"/>
              </a:rPr>
              <a:t>the most influential features or words in the article that contributed to the positive classification</a:t>
            </a:r>
          </a:p>
          <a:p>
            <a:pPr marL="342900" indent="-342900">
              <a:buFont typeface="Arial" panose="020B0604020202020204" pitchFamily="34" charset="0"/>
              <a:buChar char="•"/>
            </a:pPr>
            <a:r>
              <a:rPr lang="en-GB" sz="2400" b="0" dirty="0">
                <a:solidFill>
                  <a:srgbClr val="374151"/>
                </a:solidFill>
                <a:latin typeface="Söhne"/>
              </a:rPr>
              <a:t>P</a:t>
            </a:r>
            <a:r>
              <a:rPr lang="en-GB" sz="2400" b="0" i="0" u="none" strike="noStrike" dirty="0">
                <a:solidFill>
                  <a:srgbClr val="374151"/>
                </a:solidFill>
                <a:effectLst/>
                <a:latin typeface="Söhne"/>
              </a:rPr>
              <a:t>resence of words like ”good," ”amazing," had a strong positive influence on the model's decision</a:t>
            </a:r>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1189038"/>
          </a:xfrm>
        </p:spPr>
        <p:txBody>
          <a:bodyPr/>
          <a:lstStyle/>
          <a:p>
            <a:r>
              <a:rPr lang="en-GB" b="0" i="0" u="none" strike="noStrike" dirty="0">
                <a:solidFill>
                  <a:srgbClr val="374151"/>
                </a:solidFill>
                <a:effectLst/>
                <a:latin typeface="Söhne"/>
              </a:rPr>
              <a:t>Local Interpretability</a:t>
            </a:r>
            <a:endParaRPr lang="en-NL" dirty="0"/>
          </a:p>
        </p:txBody>
      </p:sp>
    </p:spTree>
    <p:extLst>
      <p:ext uri="{BB962C8B-B14F-4D97-AF65-F5344CB8AC3E}">
        <p14:creationId xmlns:p14="http://schemas.microsoft.com/office/powerpoint/2010/main" val="3842484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841249" y="539578"/>
            <a:ext cx="5981278" cy="1684638"/>
          </a:xfrm>
        </p:spPr>
        <p:txBody>
          <a:bodyPr vert="horz" lIns="91440" tIns="45720" rIns="91440" bIns="45720" rtlCol="0" anchor="ctr">
            <a:normAutofit/>
          </a:bodyPr>
          <a:lstStyle/>
          <a:p>
            <a:r>
              <a:rPr lang="en-US" dirty="0">
                <a:solidFill>
                  <a:schemeClr val="tx1"/>
                </a:solidFill>
                <a:ea typeface="+mj-ea"/>
                <a:cs typeface="+mj-cs"/>
              </a:rPr>
              <a:t>Local interpretability - SHAP</a:t>
            </a:r>
          </a:p>
        </p:txBody>
      </p:sp>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835153" y="2072312"/>
            <a:ext cx="5543345" cy="2561473"/>
          </a:xfrm>
        </p:spPr>
        <p:txBody>
          <a:bodyPr vert="horz" lIns="91440" tIns="45720" rIns="91440" bIns="45720" rtlCol="0">
            <a:normAutofit/>
          </a:bodyPr>
          <a:lstStyle/>
          <a:p>
            <a:pPr indent="-228600">
              <a:buFont typeface="Arial" panose="020B0604020202020204" pitchFamily="34" charset="0"/>
              <a:buChar char="•"/>
            </a:pPr>
            <a:r>
              <a:rPr lang="en-US" sz="2000" i="0" u="none" strike="noStrike" dirty="0">
                <a:solidFill>
                  <a:schemeClr val="tx1"/>
                </a:solidFill>
                <a:effectLst/>
              </a:rPr>
              <a:t>SHAP</a:t>
            </a:r>
            <a:r>
              <a:rPr lang="en-US" sz="2000" b="0" i="0" u="none" strike="noStrike" dirty="0">
                <a:solidFill>
                  <a:schemeClr val="tx1"/>
                </a:solidFill>
                <a:effectLst/>
              </a:rPr>
              <a:t> (</a:t>
            </a:r>
            <a:r>
              <a:rPr lang="en-US" sz="2000" b="0" i="0" u="none" strike="noStrike" dirty="0" err="1">
                <a:solidFill>
                  <a:schemeClr val="tx1"/>
                </a:solidFill>
                <a:effectLst/>
              </a:rPr>
              <a:t>SHapley</a:t>
            </a:r>
            <a:r>
              <a:rPr lang="en-US" sz="2000" b="0" i="0" u="none" strike="noStrike" dirty="0">
                <a:solidFill>
                  <a:schemeClr val="tx1"/>
                </a:solidFill>
                <a:effectLst/>
              </a:rPr>
              <a:t> Additive </a:t>
            </a:r>
            <a:r>
              <a:rPr lang="en-US" sz="2000" b="0" i="0" u="none" strike="noStrike" dirty="0" err="1">
                <a:solidFill>
                  <a:schemeClr val="tx1"/>
                </a:solidFill>
                <a:effectLst/>
              </a:rPr>
              <a:t>exPlanations</a:t>
            </a:r>
            <a:r>
              <a:rPr lang="en-US" sz="2000" b="0" i="0" u="none" strike="noStrike" dirty="0">
                <a:solidFill>
                  <a:schemeClr val="tx1"/>
                </a:solidFill>
                <a:effectLst/>
              </a:rPr>
              <a:t>) considers different combinations of players (features) to measure their individual contributions. </a:t>
            </a:r>
          </a:p>
          <a:p>
            <a:pPr indent="-228600">
              <a:buFont typeface="Arial" panose="020B0604020202020204" pitchFamily="34" charset="0"/>
              <a:buChar char="•"/>
            </a:pPr>
            <a:r>
              <a:rPr lang="en-US" sz="2000" b="0" i="0" u="none" strike="noStrike" dirty="0">
                <a:solidFill>
                  <a:schemeClr val="tx1"/>
                </a:solidFill>
                <a:effectLst/>
              </a:rPr>
              <a:t>It evaluates the prediction for each combination of players and compares it to the prediction when some players are excluded. This helps quantify the importance of each player based on its marginal contribution</a:t>
            </a:r>
            <a:endParaRPr lang="en-US" sz="2000" b="0" dirty="0">
              <a:solidFill>
                <a:schemeClr val="tx1"/>
              </a:solidFill>
            </a:endParaRPr>
          </a:p>
          <a:p>
            <a:pPr indent="-228600">
              <a:buFont typeface="Arial" panose="020B0604020202020204" pitchFamily="34" charset="0"/>
              <a:buChar char="•"/>
            </a:pPr>
            <a:endParaRPr lang="en-US" sz="2000" b="0" dirty="0">
              <a:solidFill>
                <a:schemeClr val="tx1"/>
              </a:solidFill>
            </a:endParaRPr>
          </a:p>
        </p:txBody>
      </p:sp>
      <p:pic>
        <p:nvPicPr>
          <p:cNvPr id="5" name="Picture 4">
            <a:extLst>
              <a:ext uri="{FF2B5EF4-FFF2-40B4-BE49-F238E27FC236}">
                <a16:creationId xmlns:a16="http://schemas.microsoft.com/office/drawing/2014/main" id="{C0305101-3514-A18A-940A-DBF2BE73B7F4}"/>
              </a:ext>
            </a:extLst>
          </p:cNvPr>
          <p:cNvPicPr>
            <a:picLocks noChangeAspect="1"/>
          </p:cNvPicPr>
          <p:nvPr/>
        </p:nvPicPr>
        <p:blipFill>
          <a:blip r:embed="rId3"/>
          <a:stretch>
            <a:fillRect/>
          </a:stretch>
        </p:blipFill>
        <p:spPr>
          <a:xfrm>
            <a:off x="6378498" y="3240481"/>
            <a:ext cx="5786559" cy="2112094"/>
          </a:xfrm>
          <a:prstGeom prst="rect">
            <a:avLst/>
          </a:prstGeom>
        </p:spPr>
      </p:pic>
      <p:pic>
        <p:nvPicPr>
          <p:cNvPr id="6" name="Picture 5">
            <a:extLst>
              <a:ext uri="{FF2B5EF4-FFF2-40B4-BE49-F238E27FC236}">
                <a16:creationId xmlns:a16="http://schemas.microsoft.com/office/drawing/2014/main" id="{4FBF6055-603C-8E6D-B5AB-6496CED676AC}"/>
              </a:ext>
            </a:extLst>
          </p:cNvPr>
          <p:cNvPicPr>
            <a:picLocks noChangeAspect="1"/>
          </p:cNvPicPr>
          <p:nvPr/>
        </p:nvPicPr>
        <p:blipFill>
          <a:blip r:embed="rId4"/>
          <a:stretch>
            <a:fillRect/>
          </a:stretch>
        </p:blipFill>
        <p:spPr>
          <a:xfrm>
            <a:off x="6878287" y="539578"/>
            <a:ext cx="4810874" cy="2152864"/>
          </a:xfrm>
          <a:prstGeom prst="rect">
            <a:avLst/>
          </a:prstGeom>
        </p:spPr>
      </p:pic>
      <p:sp>
        <p:nvSpPr>
          <p:cNvPr id="8" name="TextBox 7">
            <a:extLst>
              <a:ext uri="{FF2B5EF4-FFF2-40B4-BE49-F238E27FC236}">
                <a16:creationId xmlns:a16="http://schemas.microsoft.com/office/drawing/2014/main" id="{5CF51136-DB39-3E31-771A-0714CC3F5880}"/>
              </a:ext>
            </a:extLst>
          </p:cNvPr>
          <p:cNvSpPr txBox="1"/>
          <p:nvPr/>
        </p:nvSpPr>
        <p:spPr>
          <a:xfrm>
            <a:off x="762001" y="6358967"/>
            <a:ext cx="11267141" cy="523220"/>
          </a:xfrm>
          <a:prstGeom prst="rect">
            <a:avLst/>
          </a:prstGeom>
          <a:noFill/>
        </p:spPr>
        <p:txBody>
          <a:bodyPr wrap="square">
            <a:spAutoFit/>
          </a:bodyPr>
          <a:lstStyle/>
          <a:p>
            <a:pPr>
              <a:spcAft>
                <a:spcPts val="600"/>
              </a:spcAft>
            </a:pPr>
            <a:r>
              <a:rPr lang="en-US" sz="1400" dirty="0">
                <a:solidFill>
                  <a:schemeClr val="bg1">
                    <a:lumMod val="50000"/>
                  </a:schemeClr>
                </a:solidFill>
              </a:rPr>
              <a:t>https://</a:t>
            </a:r>
            <a:r>
              <a:rPr lang="en-US" sz="1400" dirty="0" err="1">
                <a:solidFill>
                  <a:schemeClr val="bg1">
                    <a:lumMod val="50000"/>
                  </a:schemeClr>
                </a:solidFill>
              </a:rPr>
              <a:t>shap.readthedocs.io</a:t>
            </a:r>
            <a:r>
              <a:rPr lang="en-US" sz="1400" dirty="0">
                <a:solidFill>
                  <a:schemeClr val="bg1">
                    <a:lumMod val="50000"/>
                  </a:schemeClr>
                </a:solidFill>
              </a:rPr>
              <a:t>/</a:t>
            </a:r>
            <a:r>
              <a:rPr lang="en-US" sz="1400" dirty="0" err="1">
                <a:solidFill>
                  <a:schemeClr val="bg1">
                    <a:lumMod val="50000"/>
                  </a:schemeClr>
                </a:solidFill>
              </a:rPr>
              <a:t>en</a:t>
            </a:r>
            <a:r>
              <a:rPr lang="en-US" sz="1400" dirty="0">
                <a:solidFill>
                  <a:schemeClr val="bg1">
                    <a:lumMod val="50000"/>
                  </a:schemeClr>
                </a:solidFill>
              </a:rPr>
              <a:t>/latest/</a:t>
            </a:r>
            <a:r>
              <a:rPr lang="en-US" sz="1400" dirty="0" err="1">
                <a:solidFill>
                  <a:schemeClr val="bg1">
                    <a:lumMod val="50000"/>
                  </a:schemeClr>
                </a:solidFill>
              </a:rPr>
              <a:t>example_notebooks</a:t>
            </a:r>
            <a:r>
              <a:rPr lang="en-US" sz="1400" dirty="0">
                <a:solidFill>
                  <a:schemeClr val="bg1">
                    <a:lumMod val="50000"/>
                  </a:schemeClr>
                </a:solidFill>
              </a:rPr>
              <a:t>/</a:t>
            </a:r>
            <a:r>
              <a:rPr lang="en-US" sz="1400" dirty="0" err="1">
                <a:solidFill>
                  <a:schemeClr val="bg1">
                    <a:lumMod val="50000"/>
                  </a:schemeClr>
                </a:solidFill>
              </a:rPr>
              <a:t>text_examples</a:t>
            </a:r>
            <a:r>
              <a:rPr lang="en-US" sz="1400" dirty="0">
                <a:solidFill>
                  <a:schemeClr val="bg1">
                    <a:lumMod val="50000"/>
                  </a:schemeClr>
                </a:solidFill>
              </a:rPr>
              <a:t>/</a:t>
            </a:r>
            <a:r>
              <a:rPr lang="en-US" sz="1400" dirty="0" err="1">
                <a:solidFill>
                  <a:schemeClr val="bg1">
                    <a:lumMod val="50000"/>
                  </a:schemeClr>
                </a:solidFill>
              </a:rPr>
              <a:t>sentiment_analysis</a:t>
            </a:r>
            <a:r>
              <a:rPr lang="en-US" sz="1400" dirty="0">
                <a:solidFill>
                  <a:schemeClr val="bg1">
                    <a:lumMod val="50000"/>
                  </a:schemeClr>
                </a:solidFill>
              </a:rPr>
              <a:t>/Positive%20vs.%20Negative%20Sentiment%20Classification.html</a:t>
            </a:r>
            <a:endParaRPr lang="en-GB" sz="1400">
              <a:solidFill>
                <a:schemeClr val="bg1">
                  <a:lumMod val="50000"/>
                </a:schemeClr>
              </a:solidFill>
            </a:endParaRPr>
          </a:p>
        </p:txBody>
      </p:sp>
    </p:spTree>
    <p:extLst>
      <p:ext uri="{BB962C8B-B14F-4D97-AF65-F5344CB8AC3E}">
        <p14:creationId xmlns:p14="http://schemas.microsoft.com/office/powerpoint/2010/main" val="2181342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F3574-35B2-9186-1B05-0A8CDEBC8974}"/>
              </a:ext>
            </a:extLst>
          </p:cNvPr>
          <p:cNvSpPr>
            <a:spLocks noGrp="1"/>
          </p:cNvSpPr>
          <p:nvPr>
            <p:ph type="body" sz="quarter" idx="11"/>
          </p:nvPr>
        </p:nvSpPr>
        <p:spPr>
          <a:xfrm>
            <a:off x="684097" y="1968024"/>
            <a:ext cx="10823805" cy="1854200"/>
          </a:xfrm>
        </p:spPr>
        <p:txBody>
          <a:bodyPr>
            <a:normAutofit lnSpcReduction="10000"/>
          </a:bodyPr>
          <a:lstStyle/>
          <a:p>
            <a:r>
              <a:rPr lang="en-GB" sz="2400" b="0" i="0" u="none" strike="noStrike" dirty="0">
                <a:solidFill>
                  <a:srgbClr val="374151"/>
                </a:solidFill>
                <a:effectLst/>
              </a:rPr>
              <a:t>LIME </a:t>
            </a:r>
            <a:r>
              <a:rPr lang="en-GB" sz="2400" b="0" i="0" u="none" strike="noStrike" dirty="0">
                <a:solidFill>
                  <a:srgbClr val="374151"/>
                </a:solidFill>
                <a:effectLst/>
                <a:latin typeface="Söhne"/>
              </a:rPr>
              <a:t>(Local Interpretable Model-Agnostic Explanations)</a:t>
            </a:r>
            <a:r>
              <a:rPr lang="en-GB" sz="2400" b="0" dirty="0">
                <a:solidFill>
                  <a:srgbClr val="374151"/>
                </a:solidFill>
                <a:latin typeface="Söhne"/>
              </a:rPr>
              <a:t> </a:t>
            </a:r>
            <a:r>
              <a:rPr lang="en-GB" sz="2400" b="0" i="0" u="none" strike="noStrike" dirty="0">
                <a:solidFill>
                  <a:srgbClr val="374151"/>
                </a:solidFill>
                <a:effectLst/>
              </a:rPr>
              <a:t>creates simple and interpretable surrogate models for a prediction</a:t>
            </a:r>
          </a:p>
          <a:p>
            <a:r>
              <a:rPr lang="en-GB" sz="2400" b="0" i="0" u="none" strike="noStrike" dirty="0">
                <a:solidFill>
                  <a:srgbClr val="374151"/>
                </a:solidFill>
                <a:effectLst/>
              </a:rPr>
              <a:t>It perturbs the input features of an instance and observes how the model's predictions change, allowing to identify the most important features influencing the outcome in a local and understandable way.</a:t>
            </a:r>
            <a:endParaRPr lang="en-US" sz="2400" b="0" dirty="0"/>
          </a:p>
          <a:p>
            <a:endParaRPr lang="en-US" b="0" dirty="0"/>
          </a:p>
          <a:p>
            <a:endParaRPr lang="en-US" b="0" dirty="0"/>
          </a:p>
        </p:txBody>
      </p:sp>
      <p:sp>
        <p:nvSpPr>
          <p:cNvPr id="4" name="Title 3">
            <a:extLst>
              <a:ext uri="{FF2B5EF4-FFF2-40B4-BE49-F238E27FC236}">
                <a16:creationId xmlns:a16="http://schemas.microsoft.com/office/drawing/2014/main" id="{AB72E25C-C9A1-533A-DF30-FD6D27D2376B}"/>
              </a:ext>
            </a:extLst>
          </p:cNvPr>
          <p:cNvSpPr>
            <a:spLocks noGrp="1"/>
          </p:cNvSpPr>
          <p:nvPr>
            <p:ph type="title"/>
          </p:nvPr>
        </p:nvSpPr>
        <p:spPr>
          <a:xfrm>
            <a:off x="762000" y="715961"/>
            <a:ext cx="10083800" cy="706439"/>
          </a:xfrm>
        </p:spPr>
        <p:txBody>
          <a:bodyPr/>
          <a:lstStyle/>
          <a:p>
            <a:r>
              <a:rPr lang="en-NL" dirty="0"/>
              <a:t>Local interpretability - LIME</a:t>
            </a:r>
          </a:p>
        </p:txBody>
      </p:sp>
      <p:pic>
        <p:nvPicPr>
          <p:cNvPr id="5" name="Picture 4">
            <a:extLst>
              <a:ext uri="{FF2B5EF4-FFF2-40B4-BE49-F238E27FC236}">
                <a16:creationId xmlns:a16="http://schemas.microsoft.com/office/drawing/2014/main" id="{47C8570D-C5CC-4B3B-3991-F6DFB04D02DB}"/>
              </a:ext>
            </a:extLst>
          </p:cNvPr>
          <p:cNvPicPr>
            <a:picLocks noChangeAspect="1"/>
          </p:cNvPicPr>
          <p:nvPr/>
        </p:nvPicPr>
        <p:blipFill>
          <a:blip r:embed="rId3"/>
          <a:stretch>
            <a:fillRect/>
          </a:stretch>
        </p:blipFill>
        <p:spPr>
          <a:xfrm>
            <a:off x="2349549" y="3898878"/>
            <a:ext cx="8812510" cy="2959122"/>
          </a:xfrm>
          <a:prstGeom prst="rect">
            <a:avLst/>
          </a:prstGeom>
        </p:spPr>
      </p:pic>
      <p:pic>
        <p:nvPicPr>
          <p:cNvPr id="3" name="Picture 2">
            <a:extLst>
              <a:ext uri="{FF2B5EF4-FFF2-40B4-BE49-F238E27FC236}">
                <a16:creationId xmlns:a16="http://schemas.microsoft.com/office/drawing/2014/main" id="{C075D59E-A1DC-6CC9-8B08-6E0370BCB516}"/>
              </a:ext>
            </a:extLst>
          </p:cNvPr>
          <p:cNvPicPr>
            <a:picLocks noChangeAspect="1"/>
          </p:cNvPicPr>
          <p:nvPr/>
        </p:nvPicPr>
        <p:blipFill>
          <a:blip r:embed="rId4"/>
          <a:stretch>
            <a:fillRect/>
          </a:stretch>
        </p:blipFill>
        <p:spPr>
          <a:xfrm>
            <a:off x="7094409" y="170337"/>
            <a:ext cx="4852264" cy="1458000"/>
          </a:xfrm>
          <a:prstGeom prst="rect">
            <a:avLst/>
          </a:prstGeom>
        </p:spPr>
      </p:pic>
    </p:spTree>
    <p:extLst>
      <p:ext uri="{BB962C8B-B14F-4D97-AF65-F5344CB8AC3E}">
        <p14:creationId xmlns:p14="http://schemas.microsoft.com/office/powerpoint/2010/main" val="1114668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BEAA63-36A2-9773-0BAA-3385F409BF2B}"/>
              </a:ext>
            </a:extLst>
          </p:cNvPr>
          <p:cNvSpPr>
            <a:spLocks noGrp="1"/>
          </p:cNvSpPr>
          <p:nvPr>
            <p:ph type="body" sz="quarter" idx="13"/>
          </p:nvPr>
        </p:nvSpPr>
        <p:spPr>
          <a:xfrm>
            <a:off x="892098" y="1783953"/>
            <a:ext cx="10537902" cy="3747053"/>
          </a:xfrm>
        </p:spPr>
        <p:txBody>
          <a:bodyPr/>
          <a:lstStyle/>
          <a:p>
            <a:endParaRPr lang="en-NL" dirty="0"/>
          </a:p>
        </p:txBody>
      </p:sp>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Practical 9</a:t>
            </a:r>
          </a:p>
        </p:txBody>
      </p:sp>
    </p:spTree>
    <p:extLst>
      <p:ext uri="{BB962C8B-B14F-4D97-AF65-F5344CB8AC3E}">
        <p14:creationId xmlns:p14="http://schemas.microsoft.com/office/powerpoint/2010/main" val="981612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NL" sz="4400" dirty="0"/>
              <a:t>Today</a:t>
            </a:r>
            <a:endParaRPr lang="en-US" dirty="0"/>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pPr marL="285750" indent="-285750">
              <a:buFontTx/>
              <a:buChar char="-"/>
            </a:pPr>
            <a:r>
              <a:rPr lang="en-NL" sz="4000" b="0" dirty="0"/>
              <a:t>Applications of text mining</a:t>
            </a:r>
          </a:p>
          <a:p>
            <a:pPr marL="742950" lvl="1" indent="-285750">
              <a:buFontTx/>
              <a:buChar char="-"/>
            </a:pPr>
            <a:r>
              <a:rPr lang="en-NL" sz="3600" dirty="0"/>
              <a:t>Fake news detection</a:t>
            </a:r>
          </a:p>
          <a:p>
            <a:pPr marL="742950" lvl="1" indent="-285750">
              <a:buFontTx/>
              <a:buChar char="-"/>
            </a:pPr>
            <a:r>
              <a:rPr lang="en-NL" sz="3600" dirty="0"/>
              <a:t>Hate speech detection</a:t>
            </a:r>
          </a:p>
          <a:p>
            <a:pPr marL="742950" lvl="1" indent="-285750">
              <a:buFontTx/>
              <a:buChar char="-"/>
            </a:pPr>
            <a:r>
              <a:rPr lang="en-NL" sz="3600" b="0" dirty="0"/>
              <a:t>Text </a:t>
            </a:r>
            <a:r>
              <a:rPr lang="en-NL" sz="3600" dirty="0"/>
              <a:t>c</a:t>
            </a:r>
            <a:r>
              <a:rPr lang="en-NL" sz="3600" b="0" dirty="0"/>
              <a:t>lustering in </a:t>
            </a:r>
            <a:r>
              <a:rPr lang="en-NL" sz="3600" dirty="0"/>
              <a:t>m</a:t>
            </a:r>
            <a:r>
              <a:rPr lang="en-NL" sz="3600" b="0" dirty="0"/>
              <a:t>edia</a:t>
            </a:r>
          </a:p>
          <a:p>
            <a:pPr marL="742950" lvl="1" indent="-285750">
              <a:buFontTx/>
              <a:buChar char="-"/>
            </a:pPr>
            <a:r>
              <a:rPr lang="en-NL" sz="3600" dirty="0"/>
              <a:t>Healthcare applications</a:t>
            </a:r>
          </a:p>
          <a:p>
            <a:pPr marL="742950" lvl="1" indent="-285750">
              <a:buFontTx/>
              <a:buChar char="-"/>
            </a:pPr>
            <a:r>
              <a:rPr lang="en-NL" sz="3600" dirty="0"/>
              <a:t>Interpretability </a:t>
            </a:r>
            <a:endParaRPr lang="en-NL" sz="3600" b="0" dirty="0"/>
          </a:p>
          <a:p>
            <a:pPr marL="742950" lvl="1" indent="-285750">
              <a:buFontTx/>
              <a:buChar char="-"/>
            </a:pPr>
            <a:endParaRPr lang="en-NL" sz="3600" b="0" dirty="0"/>
          </a:p>
        </p:txBody>
      </p:sp>
      <p:sp>
        <p:nvSpPr>
          <p:cNvPr id="4" name="TextBox 3">
            <a:extLst>
              <a:ext uri="{FF2B5EF4-FFF2-40B4-BE49-F238E27FC236}">
                <a16:creationId xmlns:a16="http://schemas.microsoft.com/office/drawing/2014/main" id="{C9A3A641-BE48-5308-EB24-D01707242F5E}"/>
              </a:ext>
            </a:extLst>
          </p:cNvPr>
          <p:cNvSpPr txBox="1"/>
          <p:nvPr/>
        </p:nvSpPr>
        <p:spPr>
          <a:xfrm>
            <a:off x="298667" y="6233159"/>
            <a:ext cx="7547644" cy="646331"/>
          </a:xfrm>
          <a:prstGeom prst="rect">
            <a:avLst/>
          </a:prstGeom>
          <a:noFill/>
        </p:spPr>
        <p:txBody>
          <a:bodyPr wrap="none" rtlCol="0">
            <a:spAutoFit/>
          </a:bodyPr>
          <a:lstStyle/>
          <a:p>
            <a:r>
              <a:rPr lang="en-NL" dirty="0"/>
              <a:t>*50% of the presentation is based on a lecture given by Javier </a:t>
            </a:r>
            <a:r>
              <a:rPr lang="en-GB" dirty="0"/>
              <a:t>Garcia-Bernardo</a:t>
            </a:r>
          </a:p>
          <a:p>
            <a:endParaRPr lang="en-NL" dirty="0"/>
          </a:p>
        </p:txBody>
      </p:sp>
      <p:sp>
        <p:nvSpPr>
          <p:cNvPr id="5" name="Slide Number Placeholder 4">
            <a:extLst>
              <a:ext uri="{FF2B5EF4-FFF2-40B4-BE49-F238E27FC236}">
                <a16:creationId xmlns:a16="http://schemas.microsoft.com/office/drawing/2014/main" id="{E937A3BB-5F9B-71EA-2530-83A7EDE80DE4}"/>
              </a:ext>
            </a:extLst>
          </p:cNvPr>
          <p:cNvSpPr>
            <a:spLocks noGrp="1"/>
          </p:cNvSpPr>
          <p:nvPr>
            <p:ph type="sldNum" sz="quarter" idx="12"/>
          </p:nvPr>
        </p:nvSpPr>
        <p:spPr/>
        <p:txBody>
          <a:bodyPr/>
          <a:lstStyle/>
          <a:p>
            <a:fld id="{4C0B9B7A-17AE-9845-947F-3C8F3590919D}" type="slidenum">
              <a:rPr lang="en-US" smtClean="0"/>
              <a:t>5</a:t>
            </a:fld>
            <a:endParaRPr lang="en-US"/>
          </a:p>
        </p:txBody>
      </p:sp>
    </p:spTree>
    <p:extLst>
      <p:ext uri="{BB962C8B-B14F-4D97-AF65-F5344CB8AC3E}">
        <p14:creationId xmlns:p14="http://schemas.microsoft.com/office/powerpoint/2010/main" val="1178083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disorder online</a:t>
            </a:r>
            <a:endParaRPr lang="en-US" dirty="0">
              <a:effectLst/>
            </a:endParaRPr>
          </a:p>
        </p:txBody>
      </p:sp>
      <p:sp>
        <p:nvSpPr>
          <p:cNvPr id="3" name="Content Placeholder 2"/>
          <p:cNvSpPr>
            <a:spLocks noGrp="1"/>
          </p:cNvSpPr>
          <p:nvPr>
            <p:ph idx="1"/>
          </p:nvPr>
        </p:nvSpPr>
        <p:spPr>
          <a:xfrm>
            <a:off x="838201" y="1297905"/>
            <a:ext cx="10381342" cy="4283242"/>
          </a:xfrm>
        </p:spPr>
        <p:txBody>
          <a:bodyPr>
            <a:no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Content Placeholder 4">
            <a:extLst>
              <a:ext uri="{FF2B5EF4-FFF2-40B4-BE49-F238E27FC236}">
                <a16:creationId xmlns:a16="http://schemas.microsoft.com/office/drawing/2014/main" id="{FDD5DAD1-D3A6-45B6-BC78-1E2CC1113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512" y="1801522"/>
            <a:ext cx="6165810" cy="4214812"/>
          </a:xfrm>
          <a:prstGeom prst="rect">
            <a:avLst/>
          </a:prstGeom>
        </p:spPr>
      </p:pic>
      <p:sp>
        <p:nvSpPr>
          <p:cNvPr id="5" name="Rectángulo redondeado 4"/>
          <p:cNvSpPr/>
          <p:nvPr/>
        </p:nvSpPr>
        <p:spPr>
          <a:xfrm>
            <a:off x="5306293" y="3158837"/>
            <a:ext cx="1510145" cy="31865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redondeado 5"/>
          <p:cNvSpPr/>
          <p:nvPr/>
        </p:nvSpPr>
        <p:spPr>
          <a:xfrm>
            <a:off x="7897092" y="4017821"/>
            <a:ext cx="914400" cy="31865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Subtítulo 2"/>
          <p:cNvSpPr txBox="1">
            <a:spLocks/>
          </p:cNvSpPr>
          <p:nvPr/>
        </p:nvSpPr>
        <p:spPr>
          <a:xfrm>
            <a:off x="346366" y="6168037"/>
            <a:ext cx="11651673" cy="1241822"/>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600" dirty="0"/>
              <a:t>Council of Europe. https://</a:t>
            </a:r>
            <a:r>
              <a:rPr lang="en-US" sz="1600" dirty="0" err="1"/>
              <a:t>www.coe.int</a:t>
            </a:r>
            <a:r>
              <a:rPr lang="en-US" sz="1600" dirty="0"/>
              <a:t>/</a:t>
            </a:r>
            <a:r>
              <a:rPr lang="en-US" sz="1600" dirty="0" err="1"/>
              <a:t>en</a:t>
            </a:r>
            <a:r>
              <a:rPr lang="en-US" sz="1600" dirty="0"/>
              <a:t>/web/freedom-expression/information-disorder</a:t>
            </a:r>
          </a:p>
        </p:txBody>
      </p:sp>
      <p:sp>
        <p:nvSpPr>
          <p:cNvPr id="8" name="Rectángulo redondeado 7"/>
          <p:cNvSpPr/>
          <p:nvPr/>
        </p:nvSpPr>
        <p:spPr>
          <a:xfrm>
            <a:off x="6317674" y="2147450"/>
            <a:ext cx="1745671" cy="31865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Slide Number Placeholder 8">
            <a:extLst>
              <a:ext uri="{FF2B5EF4-FFF2-40B4-BE49-F238E27FC236}">
                <a16:creationId xmlns:a16="http://schemas.microsoft.com/office/drawing/2014/main" id="{B7B71DDF-9E6B-F3AC-41C8-FD3ED238DE80}"/>
              </a:ext>
            </a:extLst>
          </p:cNvPr>
          <p:cNvSpPr>
            <a:spLocks noGrp="1"/>
          </p:cNvSpPr>
          <p:nvPr>
            <p:ph type="sldNum" sz="quarter" idx="12"/>
          </p:nvPr>
        </p:nvSpPr>
        <p:spPr/>
        <p:txBody>
          <a:bodyPr/>
          <a:lstStyle/>
          <a:p>
            <a:fld id="{4C0B9B7A-17AE-9845-947F-3C8F3590919D}" type="slidenum">
              <a:rPr lang="en-US" smtClean="0"/>
              <a:t>6</a:t>
            </a:fld>
            <a:endParaRPr lang="en-US"/>
          </a:p>
        </p:txBody>
      </p:sp>
      <p:sp>
        <p:nvSpPr>
          <p:cNvPr id="10" name="TextBox 9">
            <a:extLst>
              <a:ext uri="{FF2B5EF4-FFF2-40B4-BE49-F238E27FC236}">
                <a16:creationId xmlns:a16="http://schemas.microsoft.com/office/drawing/2014/main" id="{4DD1427C-8675-295D-BA27-11AF3CEA6CC3}"/>
              </a:ext>
            </a:extLst>
          </p:cNvPr>
          <p:cNvSpPr txBox="1"/>
          <p:nvPr/>
        </p:nvSpPr>
        <p:spPr>
          <a:xfrm>
            <a:off x="4180962" y="4834806"/>
            <a:ext cx="3695820" cy="369332"/>
          </a:xfrm>
          <a:prstGeom prst="rect">
            <a:avLst/>
          </a:prstGeom>
          <a:noFill/>
        </p:spPr>
        <p:txBody>
          <a:bodyPr wrap="none" rtlCol="0">
            <a:spAutoFit/>
          </a:bodyPr>
          <a:lstStyle/>
          <a:p>
            <a:r>
              <a:rPr lang="en-NL" dirty="0">
                <a:solidFill>
                  <a:schemeClr val="bg1"/>
                </a:solidFill>
              </a:rPr>
              <a:t>What about machine generated text?</a:t>
            </a:r>
          </a:p>
        </p:txBody>
      </p:sp>
    </p:spTree>
    <p:extLst>
      <p:ext uri="{BB962C8B-B14F-4D97-AF65-F5344CB8AC3E}">
        <p14:creationId xmlns:p14="http://schemas.microsoft.com/office/powerpoint/2010/main" val="333498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AF80C-1F99-41CF-947B-51B572B4973A}"/>
              </a:ext>
            </a:extLst>
          </p:cNvPr>
          <p:cNvSpPr>
            <a:spLocks noGrp="1"/>
          </p:cNvSpPr>
          <p:nvPr>
            <p:ph type="title"/>
          </p:nvPr>
        </p:nvSpPr>
        <p:spPr/>
        <p:txBody>
          <a:bodyPr>
            <a:normAutofit/>
          </a:bodyPr>
          <a:lstStyle/>
          <a:p>
            <a:r>
              <a:rPr lang="en-NL" dirty="0"/>
              <a:t>Fake news detection</a:t>
            </a:r>
          </a:p>
        </p:txBody>
      </p:sp>
      <p:pic>
        <p:nvPicPr>
          <p:cNvPr id="2" name="Picture 1">
            <a:extLst>
              <a:ext uri="{FF2B5EF4-FFF2-40B4-BE49-F238E27FC236}">
                <a16:creationId xmlns:a16="http://schemas.microsoft.com/office/drawing/2014/main" id="{150F2098-057D-53B4-1D7F-3B52D0ABE4B1}"/>
              </a:ext>
            </a:extLst>
          </p:cNvPr>
          <p:cNvPicPr>
            <a:picLocks noChangeAspect="1"/>
          </p:cNvPicPr>
          <p:nvPr/>
        </p:nvPicPr>
        <p:blipFill>
          <a:blip r:embed="rId3"/>
          <a:stretch>
            <a:fillRect/>
          </a:stretch>
        </p:blipFill>
        <p:spPr>
          <a:xfrm>
            <a:off x="627388" y="2022023"/>
            <a:ext cx="4848726" cy="1821014"/>
          </a:xfrm>
          <a:prstGeom prst="rect">
            <a:avLst/>
          </a:prstGeom>
        </p:spPr>
      </p:pic>
      <p:pic>
        <p:nvPicPr>
          <p:cNvPr id="4" name="Picture 3">
            <a:extLst>
              <a:ext uri="{FF2B5EF4-FFF2-40B4-BE49-F238E27FC236}">
                <a16:creationId xmlns:a16="http://schemas.microsoft.com/office/drawing/2014/main" id="{6F6AD641-848C-787F-DEDF-2D405B1112C9}"/>
              </a:ext>
            </a:extLst>
          </p:cNvPr>
          <p:cNvPicPr>
            <a:picLocks noChangeAspect="1"/>
          </p:cNvPicPr>
          <p:nvPr/>
        </p:nvPicPr>
        <p:blipFill>
          <a:blip r:embed="rId4"/>
          <a:stretch>
            <a:fillRect/>
          </a:stretch>
        </p:blipFill>
        <p:spPr>
          <a:xfrm>
            <a:off x="5927037" y="1623625"/>
            <a:ext cx="5769664" cy="1224925"/>
          </a:xfrm>
          <a:prstGeom prst="rect">
            <a:avLst/>
          </a:prstGeom>
        </p:spPr>
      </p:pic>
      <p:pic>
        <p:nvPicPr>
          <p:cNvPr id="6" name="Picture 5">
            <a:extLst>
              <a:ext uri="{FF2B5EF4-FFF2-40B4-BE49-F238E27FC236}">
                <a16:creationId xmlns:a16="http://schemas.microsoft.com/office/drawing/2014/main" id="{DECAB61C-1916-EFAB-1A32-2A54FE4512CC}"/>
              </a:ext>
            </a:extLst>
          </p:cNvPr>
          <p:cNvPicPr>
            <a:picLocks noChangeAspect="1"/>
          </p:cNvPicPr>
          <p:nvPr/>
        </p:nvPicPr>
        <p:blipFill>
          <a:blip r:embed="rId5"/>
          <a:stretch>
            <a:fillRect/>
          </a:stretch>
        </p:blipFill>
        <p:spPr>
          <a:xfrm>
            <a:off x="627388" y="4502764"/>
            <a:ext cx="4848726" cy="1524243"/>
          </a:xfrm>
          <a:prstGeom prst="rect">
            <a:avLst/>
          </a:prstGeom>
        </p:spPr>
      </p:pic>
      <p:pic>
        <p:nvPicPr>
          <p:cNvPr id="11" name="Picture 10">
            <a:extLst>
              <a:ext uri="{FF2B5EF4-FFF2-40B4-BE49-F238E27FC236}">
                <a16:creationId xmlns:a16="http://schemas.microsoft.com/office/drawing/2014/main" id="{770F357A-66C8-B4D0-1BC5-D8A1687140D7}"/>
              </a:ext>
            </a:extLst>
          </p:cNvPr>
          <p:cNvPicPr>
            <a:picLocks noChangeAspect="1"/>
          </p:cNvPicPr>
          <p:nvPr/>
        </p:nvPicPr>
        <p:blipFill>
          <a:blip r:embed="rId6"/>
          <a:stretch>
            <a:fillRect/>
          </a:stretch>
        </p:blipFill>
        <p:spPr>
          <a:xfrm>
            <a:off x="5927037" y="3100322"/>
            <a:ext cx="5769664" cy="3329473"/>
          </a:xfrm>
          <a:prstGeom prst="rect">
            <a:avLst/>
          </a:prstGeom>
        </p:spPr>
      </p:pic>
    </p:spTree>
    <p:extLst>
      <p:ext uri="{BB962C8B-B14F-4D97-AF65-F5344CB8AC3E}">
        <p14:creationId xmlns:p14="http://schemas.microsoft.com/office/powerpoint/2010/main" val="1687523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p:txBody>
          <a:bodyPr/>
          <a:lstStyle/>
          <a:p>
            <a:r>
              <a:rPr lang="en-US" dirty="0"/>
              <a:t>Definition of fake news</a:t>
            </a:r>
          </a:p>
        </p:txBody>
      </p:sp>
      <p:sp>
        <p:nvSpPr>
          <p:cNvPr id="3" name="Content Placeholder 2">
            <a:extLst>
              <a:ext uri="{FF2B5EF4-FFF2-40B4-BE49-F238E27FC236}">
                <a16:creationId xmlns:a16="http://schemas.microsoft.com/office/drawing/2014/main" id="{72175F90-46B0-344C-B952-30BE87E33228}"/>
              </a:ext>
            </a:extLst>
          </p:cNvPr>
          <p:cNvSpPr>
            <a:spLocks noGrp="1"/>
          </p:cNvSpPr>
          <p:nvPr>
            <p:ph idx="1"/>
          </p:nvPr>
        </p:nvSpPr>
        <p:spPr/>
        <p:txBody>
          <a:bodyPr>
            <a:normAutofit/>
          </a:bodyPr>
          <a:lstStyle/>
          <a:p>
            <a:r>
              <a:rPr lang="en-US" dirty="0"/>
              <a:t>A news article that is intentionally and verifiably false</a:t>
            </a:r>
          </a:p>
          <a:p>
            <a:pPr lvl="1"/>
            <a:r>
              <a:rPr lang="en-US" dirty="0"/>
              <a:t>where news broadly includes articles, claims, statements, speeches, posts, among other types of information related to public figures and organizations</a:t>
            </a:r>
          </a:p>
          <a:p>
            <a:r>
              <a:rPr lang="en-US" dirty="0"/>
              <a:t>Fake news is intentionally false news published by a news outlet</a:t>
            </a:r>
          </a:p>
          <a:p>
            <a:pPr lvl="1"/>
            <a:r>
              <a:rPr lang="en-US" dirty="0"/>
              <a:t>emphasizes both news authenticity and intentions; it also ensures the posted information is news by investigating if its publisher is a news outlet</a:t>
            </a:r>
          </a:p>
          <a:p>
            <a:pPr lvl="1"/>
            <a:endParaRPr lang="en-US" dirty="0"/>
          </a:p>
          <a:p>
            <a:endParaRPr lang="en-US" dirty="0"/>
          </a:p>
        </p:txBody>
      </p:sp>
      <p:sp>
        <p:nvSpPr>
          <p:cNvPr id="5" name="TextBox 4">
            <a:extLst>
              <a:ext uri="{FF2B5EF4-FFF2-40B4-BE49-F238E27FC236}">
                <a16:creationId xmlns:a16="http://schemas.microsoft.com/office/drawing/2014/main" id="{DBF328EB-2392-B34F-AF94-C85E818CC0BB}"/>
              </a:ext>
            </a:extLst>
          </p:cNvPr>
          <p:cNvSpPr txBox="1"/>
          <p:nvPr/>
        </p:nvSpPr>
        <p:spPr>
          <a:xfrm>
            <a:off x="401333" y="6492875"/>
            <a:ext cx="11067226" cy="276999"/>
          </a:xfrm>
          <a:prstGeom prst="rect">
            <a:avLst/>
          </a:prstGeom>
          <a:noFill/>
        </p:spPr>
        <p:txBody>
          <a:bodyPr wrap="square" rtlCol="0">
            <a:spAutoFit/>
          </a:bodyPr>
          <a:lstStyle/>
          <a:p>
            <a:r>
              <a:rPr lang="en-US" sz="1200" dirty="0"/>
              <a:t>K. Shu, A. </a:t>
            </a:r>
            <a:r>
              <a:rPr lang="en-US" sz="1200" dirty="0" err="1"/>
              <a:t>Sliva</a:t>
            </a:r>
            <a:r>
              <a:rPr lang="en-US" sz="1200" dirty="0"/>
              <a:t>, S. Wang, J. Tang, and H. Liu. (2017). Fake news detection on social media: A data mining perspective. ACM SIGKDD Explorations Newsletter 19, 1 (2017), 22–36</a:t>
            </a:r>
          </a:p>
        </p:txBody>
      </p:sp>
      <p:sp>
        <p:nvSpPr>
          <p:cNvPr id="4" name="Slide Number Placeholder 3">
            <a:extLst>
              <a:ext uri="{FF2B5EF4-FFF2-40B4-BE49-F238E27FC236}">
                <a16:creationId xmlns:a16="http://schemas.microsoft.com/office/drawing/2014/main" id="{E6FC43C9-42FD-9B9D-DD06-D79D7C1ABEC4}"/>
              </a:ext>
            </a:extLst>
          </p:cNvPr>
          <p:cNvSpPr>
            <a:spLocks noGrp="1"/>
          </p:cNvSpPr>
          <p:nvPr>
            <p:ph type="sldNum" sz="quarter" idx="12"/>
          </p:nvPr>
        </p:nvSpPr>
        <p:spPr/>
        <p:txBody>
          <a:bodyPr/>
          <a:lstStyle/>
          <a:p>
            <a:fld id="{4C0B9B7A-17AE-9845-947F-3C8F3590919D}" type="slidenum">
              <a:rPr lang="en-US" smtClean="0"/>
              <a:t>8</a:t>
            </a:fld>
            <a:endParaRPr lang="en-US"/>
          </a:p>
        </p:txBody>
      </p:sp>
    </p:spTree>
    <p:extLst>
      <p:ext uri="{BB962C8B-B14F-4D97-AF65-F5344CB8AC3E}">
        <p14:creationId xmlns:p14="http://schemas.microsoft.com/office/powerpoint/2010/main" val="1137632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02-A549-C549-985D-1C0472577C68}"/>
              </a:ext>
            </a:extLst>
          </p:cNvPr>
          <p:cNvSpPr>
            <a:spLocks noGrp="1"/>
          </p:cNvSpPr>
          <p:nvPr>
            <p:ph type="title"/>
          </p:nvPr>
        </p:nvSpPr>
        <p:spPr>
          <a:xfrm>
            <a:off x="677146" y="365126"/>
            <a:ext cx="10515600" cy="1325563"/>
          </a:xfrm>
        </p:spPr>
        <p:txBody>
          <a:bodyPr/>
          <a:lstStyle/>
          <a:p>
            <a:r>
              <a:rPr lang="en-US" sz="4400" dirty="0">
                <a:solidFill>
                  <a:schemeClr val="tx2"/>
                </a:solidFill>
              </a:rPr>
              <a:t>Difficult to be detected by humans</a:t>
            </a:r>
            <a:endParaRPr lang="en-US" dirty="0"/>
          </a:p>
        </p:txBody>
      </p:sp>
      <p:pic>
        <p:nvPicPr>
          <p:cNvPr id="4" name="Picture 3" descr="Cartoon of two people using a computer&#10;&#10;Description automatically generated">
            <a:extLst>
              <a:ext uri="{FF2B5EF4-FFF2-40B4-BE49-F238E27FC236}">
                <a16:creationId xmlns:a16="http://schemas.microsoft.com/office/drawing/2014/main" id="{FCE92375-6406-7A1B-11A9-6867FA851D6B}"/>
              </a:ext>
            </a:extLst>
          </p:cNvPr>
          <p:cNvPicPr>
            <a:picLocks noChangeAspect="1"/>
          </p:cNvPicPr>
          <p:nvPr/>
        </p:nvPicPr>
        <p:blipFill rotWithShape="1">
          <a:blip r:embed="rId3"/>
          <a:srcRect t="9881" b="5849"/>
          <a:stretch/>
        </p:blipFill>
        <p:spPr>
          <a:xfrm>
            <a:off x="7972951" y="4275228"/>
            <a:ext cx="3380849" cy="1901735"/>
          </a:xfrm>
          <a:prstGeom prst="rect">
            <a:avLst/>
          </a:prstGeom>
        </p:spPr>
      </p:pic>
      <p:sp>
        <p:nvSpPr>
          <p:cNvPr id="8" name="Content Placeholder 7">
            <a:extLst>
              <a:ext uri="{FF2B5EF4-FFF2-40B4-BE49-F238E27FC236}">
                <a16:creationId xmlns:a16="http://schemas.microsoft.com/office/drawing/2014/main" id="{EE4FE4FB-5F45-D126-5867-4DE3C4F95623}"/>
              </a:ext>
            </a:extLst>
          </p:cNvPr>
          <p:cNvSpPr>
            <a:spLocks noGrp="1"/>
          </p:cNvSpPr>
          <p:nvPr>
            <p:ph idx="1"/>
          </p:nvPr>
        </p:nvSpPr>
        <p:spPr/>
        <p:txBody>
          <a:bodyPr/>
          <a:lstStyle/>
          <a:p>
            <a:pPr lvl="0"/>
            <a:r>
              <a:rPr lang="en-US" sz="2400" dirty="0"/>
              <a:t>Human ability to detect deception is only slightly better than chance: accuracy rates are in the 55%-58% range</a:t>
            </a:r>
          </a:p>
          <a:p>
            <a:pPr lvl="0"/>
            <a:r>
              <a:rPr lang="en-US" sz="2400" dirty="0">
                <a:solidFill>
                  <a:schemeClr val="tx2"/>
                </a:solidFill>
              </a:rPr>
              <a:t>Individuals trust fake news after repeated exposures (validity effect) or if it confirms their preexisting beliefs (confirmation bias) or if it pleases them (desirability bias)</a:t>
            </a:r>
            <a:endParaRPr lang="en-US" sz="2400" dirty="0"/>
          </a:p>
          <a:p>
            <a:pPr lvl="0"/>
            <a:r>
              <a:rPr lang="en-US" sz="2400" dirty="0"/>
              <a:t>Peer pressure “controls” our perception and behavior (e.g., bandwagon effect)</a:t>
            </a:r>
          </a:p>
          <a:p>
            <a:endParaRPr lang="en-NL" dirty="0"/>
          </a:p>
        </p:txBody>
      </p:sp>
      <p:sp>
        <p:nvSpPr>
          <p:cNvPr id="10" name="Slide Number Placeholder 9">
            <a:extLst>
              <a:ext uri="{FF2B5EF4-FFF2-40B4-BE49-F238E27FC236}">
                <a16:creationId xmlns:a16="http://schemas.microsoft.com/office/drawing/2014/main" id="{70CC714E-3EE2-06C1-5F4B-9359034F867C}"/>
              </a:ext>
            </a:extLst>
          </p:cNvPr>
          <p:cNvSpPr>
            <a:spLocks noGrp="1"/>
          </p:cNvSpPr>
          <p:nvPr>
            <p:ph type="sldNum" sz="quarter" idx="12"/>
          </p:nvPr>
        </p:nvSpPr>
        <p:spPr/>
        <p:txBody>
          <a:bodyPr/>
          <a:lstStyle/>
          <a:p>
            <a:fld id="{4C0B9B7A-17AE-9845-947F-3C8F3590919D}" type="slidenum">
              <a:rPr lang="en-US" smtClean="0"/>
              <a:t>9</a:t>
            </a:fld>
            <a:endParaRPr lang="en-US"/>
          </a:p>
        </p:txBody>
      </p:sp>
    </p:spTree>
    <p:extLst>
      <p:ext uri="{BB962C8B-B14F-4D97-AF65-F5344CB8AC3E}">
        <p14:creationId xmlns:p14="http://schemas.microsoft.com/office/powerpoint/2010/main" val="2227626549"/>
      </p:ext>
    </p:extLst>
  </p:cSld>
  <p:clrMapOvr>
    <a:masterClrMapping/>
  </p:clrMapOvr>
</p:sld>
</file>

<file path=ppt/theme/theme1.xml><?xml version="1.0" encoding="utf-8"?>
<a:theme xmlns:a="http://schemas.openxmlformats.org/drawingml/2006/main" name="Office Theme">
  <a:themeElements>
    <a:clrScheme name="Custom 4">
      <a:dk1>
        <a:srgbClr val="000000"/>
      </a:dk1>
      <a:lt1>
        <a:srgbClr val="FFFFFF"/>
      </a:lt1>
      <a:dk2>
        <a:srgbClr val="000000"/>
      </a:dk2>
      <a:lt2>
        <a:srgbClr val="E7E6E6"/>
      </a:lt2>
      <a:accent1>
        <a:srgbClr val="1D9A78"/>
      </a:accent1>
      <a:accent2>
        <a:srgbClr val="8BC145"/>
      </a:accent2>
      <a:accent3>
        <a:srgbClr val="000000"/>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AAEAA2-4CF8-449D-8745-25872C8482C9}">
  <ds:schemaRefs>
    <ds:schemaRef ds:uri="http://schemas.microsoft.com/sharepoint/v3/contenttype/forms"/>
  </ds:schemaRefs>
</ds:datastoreItem>
</file>

<file path=customXml/itemProps3.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31224</TotalTime>
  <Words>7011</Words>
  <Application>Microsoft Macintosh PowerPoint</Application>
  <PresentationFormat>Widescreen</PresentationFormat>
  <Paragraphs>435</Paragraphs>
  <Slides>49</Slides>
  <Notes>37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-apple-system</vt:lpstr>
      <vt:lpstr>Arial</vt:lpstr>
      <vt:lpstr>Calibri</vt:lpstr>
      <vt:lpstr>Calibri Light</vt:lpstr>
      <vt:lpstr>CMMI10</vt:lpstr>
      <vt:lpstr>CMR1065</vt:lpstr>
      <vt:lpstr>CMR764</vt:lpstr>
      <vt:lpstr>Helvetica</vt:lpstr>
      <vt:lpstr>inherit</vt:lpstr>
      <vt:lpstr>Lato</vt:lpstr>
      <vt:lpstr>Merriweather</vt:lpstr>
      <vt:lpstr>NimbusRomNo9L</vt:lpstr>
      <vt:lpstr>Roboto Slab</vt:lpstr>
      <vt:lpstr>Söhne</vt:lpstr>
      <vt:lpstr>STIXGeneral-Regular</vt:lpstr>
      <vt:lpstr>Office Theme</vt:lpstr>
      <vt:lpstr>Applications of text mining and NLP</vt:lpstr>
      <vt:lpstr>Summary</vt:lpstr>
      <vt:lpstr>A collection of text mining applications</vt:lpstr>
      <vt:lpstr>A collection of text mining applications</vt:lpstr>
      <vt:lpstr>Today</vt:lpstr>
      <vt:lpstr>Information disorder online</vt:lpstr>
      <vt:lpstr>Fake news detection</vt:lpstr>
      <vt:lpstr>Definition of fake news</vt:lpstr>
      <vt:lpstr>Difficult to be detected by humans</vt:lpstr>
      <vt:lpstr>Travel fast and more</vt:lpstr>
      <vt:lpstr>The role of content</vt:lpstr>
      <vt:lpstr>Information credibility on Twitter</vt:lpstr>
      <vt:lpstr>PowerPoint Presentation</vt:lpstr>
      <vt:lpstr>Fake news early detection: A theory-driven model</vt:lpstr>
      <vt:lpstr>PowerPoint Presentation</vt:lpstr>
      <vt:lpstr>PowerPoint Presentation</vt:lpstr>
      <vt:lpstr>Declare: Debunking fake news and false claims using evidence-aware deep learning</vt:lpstr>
      <vt:lpstr>PowerPoint Presentation</vt:lpstr>
      <vt:lpstr>PowerPoint Presentation</vt:lpstr>
      <vt:lpstr>Read this before they delete it: A psycho-linguistic analysis of conspiracy theorists</vt:lpstr>
      <vt:lpstr> Hate Speech in Twitter</vt:lpstr>
      <vt:lpstr>Hate Speech</vt:lpstr>
      <vt:lpstr>Hate Speech Pyramid</vt:lpstr>
      <vt:lpstr>Hateful Symbols</vt:lpstr>
      <vt:lpstr>Using CNN for Hate Sppech</vt:lpstr>
      <vt:lpstr>Multi Task Learning for Hate Speech</vt:lpstr>
      <vt:lpstr>PowerPoint Presentation</vt:lpstr>
      <vt:lpstr>BERT for Hate Speech</vt:lpstr>
      <vt:lpstr>BERT for Hate Speech</vt:lpstr>
      <vt:lpstr>Application of Text Clustering  in Media</vt:lpstr>
      <vt:lpstr>COVID pandemic (Wicke &amp; Bolognesi 2020)</vt:lpstr>
      <vt:lpstr>COVID pandemic (Wicke &amp; Bolognesi 2020)</vt:lpstr>
      <vt:lpstr>Refugees crisis (Heidenreich, Lind, Eberl &amp; Boomgaarden, 2019)</vt:lpstr>
      <vt:lpstr>Refugees crisis (Heidenreich, Lind, Eberl &amp; Boomgaarden, 2019)</vt:lpstr>
      <vt:lpstr>Refugees crisis (Heidenreich, Lind, Eberl &amp; Boomgaarden, 2019)</vt:lpstr>
      <vt:lpstr>Applications in Health: Automating coding</vt:lpstr>
      <vt:lpstr>ICD-10 coding</vt:lpstr>
      <vt:lpstr>Almagro, Martínez-Unanue, Fresno, Moltalvo, 2020</vt:lpstr>
      <vt:lpstr>Bagheri, Sammani, van der Heijden, Asselbergs, Oberski, 2020</vt:lpstr>
      <vt:lpstr>Bagheri, Sammani, van der Heijden, Asselbergs, Oberski, 2020</vt:lpstr>
      <vt:lpstr>How to know if your results make sense?</vt:lpstr>
      <vt:lpstr>Interpretability in Supervised Learning</vt:lpstr>
      <vt:lpstr>Interpretability Being right for the right reasons</vt:lpstr>
      <vt:lpstr>Interpretability: Model-dependent</vt:lpstr>
      <vt:lpstr>Global Interpretability </vt:lpstr>
      <vt:lpstr>Local Interpretability</vt:lpstr>
      <vt:lpstr>Local interpretability - SHAP</vt:lpstr>
      <vt:lpstr>Local interpretability - LIME</vt:lpstr>
      <vt:lpstr>Practical 9</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History Month</dc:title>
  <dc:subject/>
  <dc:creator>Garcia Bernardo, J. (Javier)</dc:creator>
  <cp:keywords/>
  <dc:description/>
  <cp:lastModifiedBy>Giachanou, A. (Anastasia)</cp:lastModifiedBy>
  <cp:revision>145</cp:revision>
  <dcterms:created xsi:type="dcterms:W3CDTF">2022-05-27T11:34:38Z</dcterms:created>
  <dcterms:modified xsi:type="dcterms:W3CDTF">2023-07-21T05:46:20Z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